
<file path=[Content_Types].xml><?xml version="1.0" encoding="utf-8"?>
<Types xmlns="http://schemas.openxmlformats.org/package/2006/content-types">
  <Default Extension="bin" ContentType="application/vnd.openxmlformats-officedocument.oleObject"/>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C58E845" w14:textId="115B0179" w:rsidR="0045133A" w:rsidRPr="00197D95" w:rsidRDefault="00391AED" w:rsidP="0045133A">
      <w:pPr>
        <w:pStyle w:val="NCEACPHeading1"/>
        <w:rPr>
          <w:lang w:val="en-NZ"/>
        </w:rPr>
      </w:pPr>
      <w:r>
        <w:rPr>
          <w:lang w:val="en-NZ" w:eastAsia="en-GB" w:bidi="ks-Deva"/>
        </w:rPr>
        <w:object w:dxaOrig="1440" w:dyaOrig="1440" w14:anchorId="7204B46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6" type="#_x0000_t75" style="position:absolute;left:0;text-align:left;margin-left:22.2pt;margin-top:.2pt;width:368.8pt;height:80pt;z-index:251658240;mso-position-horizontal-relative:text;mso-position-vertical-relative:text" fillcolor="window">
            <v:imagedata r:id="rId7" o:title=""/>
          </v:shape>
          <o:OLEObject Type="Embed" ProgID="Word.Picture.8" ShapeID="_x0000_s1026" DrawAspect="Content" ObjectID="_1820757404" r:id="rId8"/>
        </w:object>
      </w:r>
      <w:r w:rsidR="0045133A" w:rsidRPr="00197D95">
        <w:rPr>
          <w:lang w:val="en-NZ"/>
        </w:rPr>
        <w:t xml:space="preserve"> </w:t>
      </w:r>
      <w:r w:rsidR="0045133A" w:rsidRPr="00197D95">
        <w:rPr>
          <w:lang w:val="en-NZ"/>
        </w:rPr>
        <w:tab/>
      </w:r>
      <w:r w:rsidR="0045133A" w:rsidRPr="00197D95">
        <w:rPr>
          <w:lang w:val="en-NZ"/>
        </w:rPr>
        <w:tab/>
      </w:r>
      <w:r w:rsidR="0045133A" w:rsidRPr="00197D95">
        <w:rPr>
          <w:lang w:val="en-NZ"/>
        </w:rPr>
        <w:tab/>
      </w:r>
      <w:r w:rsidR="0045133A" w:rsidRPr="00197D95">
        <w:rPr>
          <w:lang w:val="en-NZ"/>
        </w:rPr>
        <w:tab/>
      </w:r>
      <w:r w:rsidR="0045133A" w:rsidRPr="00197D95">
        <w:rPr>
          <w:lang w:val="en-NZ"/>
        </w:rPr>
        <w:tab/>
      </w:r>
      <w:r w:rsidR="0045133A" w:rsidRPr="00197D95">
        <w:rPr>
          <w:lang w:val="en-NZ"/>
        </w:rPr>
        <w:tab/>
      </w:r>
      <w:r w:rsidR="0045133A" w:rsidRPr="00197D95">
        <w:rPr>
          <w:lang w:val="en-NZ"/>
        </w:rPr>
        <w:tab/>
      </w:r>
      <w:r w:rsidR="0045133A" w:rsidRPr="00197D95">
        <w:rPr>
          <w:lang w:val="en-NZ"/>
        </w:rPr>
        <w:tab/>
      </w:r>
      <w:r w:rsidR="0045133A" w:rsidRPr="00197D95">
        <w:rPr>
          <w:lang w:val="en-NZ"/>
        </w:rPr>
        <w:tab/>
      </w:r>
    </w:p>
    <w:p w14:paraId="59D398F9" w14:textId="77777777" w:rsidR="0045133A" w:rsidRPr="00197D95" w:rsidRDefault="0045133A" w:rsidP="0045133A">
      <w:pPr>
        <w:pStyle w:val="NCEACPHeading1"/>
        <w:rPr>
          <w:lang w:val="en-NZ"/>
        </w:rPr>
      </w:pPr>
    </w:p>
    <w:p w14:paraId="25A0769B" w14:textId="77777777" w:rsidR="0045133A" w:rsidRPr="00197D95" w:rsidRDefault="0045133A" w:rsidP="0045133A">
      <w:pPr>
        <w:pStyle w:val="NCEACPHeading1"/>
        <w:rPr>
          <w:lang w:val="en-NZ"/>
        </w:rPr>
      </w:pPr>
    </w:p>
    <w:p w14:paraId="17F2CC3D" w14:textId="77777777" w:rsidR="005F12E6" w:rsidRDefault="005F12E6" w:rsidP="009D1B0F">
      <w:pPr>
        <w:pStyle w:val="NCEACPHeading1"/>
        <w:rPr>
          <w:rFonts w:cs="Arial"/>
        </w:rPr>
      </w:pPr>
      <w:r w:rsidRPr="000B50B6">
        <w:rPr>
          <w:rFonts w:cs="Arial"/>
        </w:rPr>
        <w:t>Internal Assessment Resource</w:t>
      </w:r>
    </w:p>
    <w:p w14:paraId="5891EEEA" w14:textId="77777777" w:rsidR="005F12E6" w:rsidRPr="00515FD0" w:rsidRDefault="00391AED" w:rsidP="009D1B0F">
      <w:pPr>
        <w:pStyle w:val="NCEACPHeading1"/>
        <w:rPr>
          <w:rFonts w:cs="Arial"/>
        </w:rPr>
      </w:pPr>
      <w:sdt>
        <w:sdtPr>
          <w:rPr>
            <w:rFonts w:cs="Arial"/>
          </w:rPr>
          <w:alias w:val="Subject (eg Education for Sustainability)"/>
          <w:tag w:val="Subject"/>
          <w:id w:val="-861434851"/>
          <w:placeholder>
            <w:docPart w:val="E397681E1FAC48EC8AB02F9D51BD1907"/>
          </w:placeholder>
        </w:sdtPr>
        <w:sdtEndPr/>
        <w:sdtContent>
          <w:r w:rsidR="005F12E6" w:rsidRPr="00D07962">
            <w:rPr>
              <w:lang w:val="en-GB"/>
            </w:rPr>
            <w:t>Languages</w:t>
          </w:r>
          <w:r w:rsidR="005F12E6">
            <w:rPr>
              <w:lang w:val="en-GB"/>
            </w:rPr>
            <w:t xml:space="preserve"> </w:t>
          </w:r>
        </w:sdtContent>
      </w:sdt>
      <w:r w:rsidR="005F12E6" w:rsidRPr="000B50B6">
        <w:rPr>
          <w:rFonts w:cs="Arial"/>
        </w:rPr>
        <w:t xml:space="preserve">Level </w:t>
      </w:r>
      <w:sdt>
        <w:sdtPr>
          <w:rPr>
            <w:rFonts w:cs="Arial"/>
          </w:rPr>
          <w:alias w:val="Level (1, 2, or 3)"/>
          <w:tag w:val="Level"/>
          <w:id w:val="-1824657919"/>
          <w:placeholder>
            <w:docPart w:val="FB24F0CDAD374E358AC3B94FBF235E6F"/>
          </w:placeholder>
        </w:sdtPr>
        <w:sdtEndPr/>
        <w:sdtContent>
          <w:r w:rsidR="005F12E6">
            <w:rPr>
              <w:rFonts w:cs="Arial"/>
            </w:rPr>
            <w:t>3</w:t>
          </w:r>
        </w:sdtContent>
      </w:sdt>
    </w:p>
    <w:p w14:paraId="71876E08" w14:textId="77777777" w:rsidR="005F12E6" w:rsidRPr="00615BC6" w:rsidRDefault="005F12E6" w:rsidP="009D1B0F">
      <w:pPr>
        <w:pStyle w:val="NCEACPbodytextcentered"/>
        <w:rPr>
          <w:rFonts w:cs="Arial"/>
          <w:color w:val="000000" w:themeColor="text1"/>
          <w:sz w:val="16"/>
          <w:szCs w:val="16"/>
        </w:rPr>
      </w:pPr>
    </w:p>
    <w:p w14:paraId="45CF6897" w14:textId="77777777" w:rsidR="009D1B0F" w:rsidRDefault="005F12E6" w:rsidP="009D1B0F">
      <w:pPr>
        <w:pStyle w:val="NCEACPbodytextcentered"/>
        <w:rPr>
          <w:rFonts w:cs="Arial"/>
          <w:color w:val="000000" w:themeColor="text1"/>
          <w:sz w:val="28"/>
          <w:szCs w:val="28"/>
        </w:rPr>
      </w:pPr>
      <w:r w:rsidRPr="00623F41">
        <w:rPr>
          <w:rFonts w:cs="Arial"/>
          <w:color w:val="000000" w:themeColor="text1"/>
          <w:sz w:val="28"/>
          <w:szCs w:val="28"/>
        </w:rPr>
        <w:t>This resource supports assessment against</w:t>
      </w:r>
      <w:r w:rsidR="009D1B0F">
        <w:rPr>
          <w:rFonts w:cs="Arial"/>
          <w:color w:val="000000" w:themeColor="text1"/>
          <w:sz w:val="28"/>
          <w:szCs w:val="28"/>
        </w:rPr>
        <w:t>:</w:t>
      </w:r>
    </w:p>
    <w:p w14:paraId="73951FBD" w14:textId="58E78B14" w:rsidR="005F12E6" w:rsidRPr="00623F41" w:rsidRDefault="005F12E6" w:rsidP="009D1B0F">
      <w:pPr>
        <w:pStyle w:val="NCEACPbodytextcentered"/>
        <w:rPr>
          <w:rFonts w:cs="Arial"/>
          <w:color w:val="000000" w:themeColor="text1"/>
          <w:sz w:val="28"/>
          <w:szCs w:val="28"/>
        </w:rPr>
      </w:pPr>
      <w:r w:rsidRPr="00623F41">
        <w:rPr>
          <w:rFonts w:cs="Arial"/>
          <w:color w:val="000000" w:themeColor="text1"/>
          <w:sz w:val="28"/>
          <w:szCs w:val="28"/>
        </w:rPr>
        <w:t xml:space="preserve"> Achievement Standard </w:t>
      </w:r>
      <w:sdt>
        <w:sdtPr>
          <w:rPr>
            <w:rFonts w:cs="Arial"/>
            <w:color w:val="000000" w:themeColor="text1"/>
            <w:sz w:val="28"/>
            <w:szCs w:val="28"/>
          </w:rPr>
          <w:alias w:val="NZQA ID and version if higher than 1"/>
          <w:tag w:val="NZQA ID and version if higher than 1"/>
          <w:id w:val="22461865"/>
          <w:placeholder>
            <w:docPart w:val="7A6835CC937443F896D5BEC1ADCA1521"/>
          </w:placeholder>
        </w:sdtPr>
        <w:sdtEndPr/>
        <w:sdtContent>
          <w:r w:rsidRPr="00EF58B7">
            <w:rPr>
              <w:rFonts w:cs="Arial"/>
              <w:sz w:val="28"/>
              <w:szCs w:val="28"/>
              <w:lang w:val="en-GB"/>
            </w:rPr>
            <w:t>9</w:t>
          </w:r>
          <w:r>
            <w:rPr>
              <w:rFonts w:cs="Arial"/>
              <w:sz w:val="28"/>
              <w:szCs w:val="28"/>
              <w:lang w:val="en-GB"/>
            </w:rPr>
            <w:t>1683</w:t>
          </w:r>
        </w:sdtContent>
      </w:sdt>
    </w:p>
    <w:p w14:paraId="3AEF9929" w14:textId="77777777" w:rsidR="005F12E6" w:rsidRPr="00263C70" w:rsidRDefault="005F12E6" w:rsidP="005F12E6">
      <w:pPr>
        <w:pStyle w:val="NCEAHeadInfoL2"/>
        <w:tabs>
          <w:tab w:val="left" w:pos="2835"/>
        </w:tabs>
        <w:ind w:left="2835" w:hanging="2835"/>
        <w:rPr>
          <w:b w:val="0"/>
          <w:color w:val="000000" w:themeColor="text1"/>
          <w:szCs w:val="28"/>
          <w:lang w:val="en-AU"/>
        </w:rPr>
      </w:pPr>
      <w:r w:rsidRPr="00263C70">
        <w:rPr>
          <w:szCs w:val="28"/>
        </w:rPr>
        <w:t>Standard title:</w:t>
      </w:r>
      <w:r w:rsidRPr="00263C70">
        <w:rPr>
          <w:szCs w:val="28"/>
        </w:rPr>
        <w:tab/>
      </w:r>
      <w:r w:rsidRPr="00132071">
        <w:rPr>
          <w:b w:val="0"/>
          <w:bCs/>
          <w:szCs w:val="28"/>
          <w:lang w:val="en-GB"/>
        </w:rPr>
        <w:t xml:space="preserve">Write a variety of text types in clear </w:t>
      </w:r>
      <w:r>
        <w:rPr>
          <w:b w:val="0"/>
        </w:rPr>
        <w:t>Lea Faka-Tonga</w:t>
      </w:r>
      <w:r w:rsidRPr="00132071">
        <w:rPr>
          <w:b w:val="0"/>
          <w:bCs/>
          <w:szCs w:val="28"/>
          <w:lang w:val="en-GB"/>
        </w:rPr>
        <w:t xml:space="preserve"> to explore and justify varied ideas and perspectives</w:t>
      </w:r>
    </w:p>
    <w:p w14:paraId="14D38B58" w14:textId="77777777" w:rsidR="005F12E6" w:rsidRPr="00263C70" w:rsidRDefault="005F12E6" w:rsidP="005F12E6">
      <w:pPr>
        <w:pStyle w:val="NCEAbodytext"/>
        <w:tabs>
          <w:tab w:val="clear" w:pos="397"/>
          <w:tab w:val="clear" w:pos="794"/>
          <w:tab w:val="clear" w:pos="1191"/>
          <w:tab w:val="left" w:pos="2835"/>
        </w:tabs>
        <w:ind w:left="2835" w:hanging="2835"/>
        <w:rPr>
          <w:sz w:val="28"/>
          <w:szCs w:val="28"/>
        </w:rPr>
      </w:pPr>
      <w:r w:rsidRPr="00263C70">
        <w:rPr>
          <w:b/>
          <w:sz w:val="28"/>
          <w:szCs w:val="28"/>
        </w:rPr>
        <w:t>Credits:</w:t>
      </w:r>
      <w:r w:rsidRPr="00263C70">
        <w:rPr>
          <w:sz w:val="28"/>
          <w:szCs w:val="28"/>
        </w:rPr>
        <w:tab/>
      </w:r>
      <w:r>
        <w:rPr>
          <w:sz w:val="28"/>
          <w:szCs w:val="28"/>
          <w:lang w:val="en-AU"/>
        </w:rPr>
        <w:t>5</w:t>
      </w:r>
    </w:p>
    <w:p w14:paraId="12957375" w14:textId="77777777" w:rsidR="005F12E6" w:rsidRPr="00263C70" w:rsidRDefault="005F12E6" w:rsidP="005F12E6">
      <w:pPr>
        <w:pStyle w:val="NCEAHeadInfoL2"/>
        <w:tabs>
          <w:tab w:val="left" w:pos="2835"/>
        </w:tabs>
        <w:ind w:left="2835" w:hanging="2835"/>
        <w:rPr>
          <w:b w:val="0"/>
          <w:szCs w:val="28"/>
        </w:rPr>
      </w:pPr>
      <w:r w:rsidRPr="00263C70">
        <w:rPr>
          <w:szCs w:val="28"/>
        </w:rPr>
        <w:t>Resource title:</w:t>
      </w:r>
      <w:r w:rsidRPr="00263C70">
        <w:rPr>
          <w:szCs w:val="28"/>
        </w:rPr>
        <w:tab/>
      </w:r>
      <w:r w:rsidRPr="00197D95">
        <w:rPr>
          <w:b w:val="0"/>
        </w:rPr>
        <w:t>A virtual classroom</w:t>
      </w:r>
    </w:p>
    <w:p w14:paraId="0A7B03BC" w14:textId="1B39757F" w:rsidR="005F12E6" w:rsidRDefault="005F12E6" w:rsidP="005F12E6">
      <w:pPr>
        <w:pStyle w:val="NCEAbodytext"/>
        <w:tabs>
          <w:tab w:val="clear" w:pos="397"/>
          <w:tab w:val="clear" w:pos="794"/>
          <w:tab w:val="clear" w:pos="1191"/>
          <w:tab w:val="left" w:pos="2835"/>
        </w:tabs>
        <w:ind w:left="2835" w:hanging="2835"/>
        <w:rPr>
          <w:sz w:val="28"/>
          <w:szCs w:val="28"/>
        </w:rPr>
      </w:pPr>
      <w:r w:rsidRPr="333592A6">
        <w:rPr>
          <w:b/>
          <w:bCs/>
          <w:sz w:val="28"/>
          <w:szCs w:val="28"/>
          <w:lang w:val="en-AU"/>
        </w:rPr>
        <w:t>Resource reference:</w:t>
      </w:r>
      <w:r>
        <w:tab/>
      </w:r>
      <w:r w:rsidRPr="333592A6">
        <w:rPr>
          <w:sz w:val="28"/>
          <w:szCs w:val="28"/>
          <w:lang w:val="en-GB"/>
        </w:rPr>
        <w:t>Languages 3.5B v</w:t>
      </w:r>
      <w:r w:rsidR="01A7CA13" w:rsidRPr="333592A6">
        <w:rPr>
          <w:sz w:val="28"/>
          <w:szCs w:val="28"/>
          <w:lang w:val="en-GB"/>
        </w:rPr>
        <w:t>4</w:t>
      </w:r>
      <w:r w:rsidRPr="333592A6">
        <w:rPr>
          <w:sz w:val="28"/>
          <w:szCs w:val="28"/>
          <w:lang w:val="en-GB"/>
        </w:rPr>
        <w:t xml:space="preserve"> Lea Faka-Tonga</w:t>
      </w:r>
    </w:p>
    <w:p w14:paraId="2C4AE790" w14:textId="77777777" w:rsidR="005F12E6" w:rsidRDefault="005F12E6" w:rsidP="005F12E6">
      <w:pPr>
        <w:pStyle w:val="NCEACPHeading1"/>
        <w:spacing w:after="120"/>
        <w:rPr>
          <w:sz w:val="8"/>
          <w:szCs w:val="20"/>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29"/>
      </w:tblGrid>
      <w:tr w:rsidR="0045133A" w:rsidRPr="00197D95" w14:paraId="39560C1E" w14:textId="77777777" w:rsidTr="157DA055">
        <w:trPr>
          <w:jc w:val="center"/>
        </w:trPr>
        <w:tc>
          <w:tcPr>
            <w:tcW w:w="8129" w:type="dxa"/>
            <w:tcBorders>
              <w:top w:val="single" w:sz="4" w:space="0" w:color="auto"/>
            </w:tcBorders>
            <w:shd w:val="clear" w:color="auto" w:fill="CCCCCC"/>
          </w:tcPr>
          <w:p w14:paraId="50A255DB" w14:textId="77777777" w:rsidR="0045133A" w:rsidRPr="00197D95" w:rsidRDefault="0045133A" w:rsidP="00210C00">
            <w:pPr>
              <w:pStyle w:val="NCEAbullets"/>
              <w:numPr>
                <w:ilvl w:val="0"/>
                <w:numId w:val="0"/>
              </w:numPr>
            </w:pPr>
            <w:r w:rsidRPr="00197D95">
              <w:t>This resource:</w:t>
            </w:r>
          </w:p>
          <w:p w14:paraId="7EC48487" w14:textId="77777777" w:rsidR="0045133A" w:rsidRPr="00197D95" w:rsidRDefault="0045133A" w:rsidP="0045133A">
            <w:pPr>
              <w:pStyle w:val="NCEAbullets"/>
              <w:tabs>
                <w:tab w:val="clear" w:pos="0"/>
                <w:tab w:val="clear" w:pos="397"/>
                <w:tab w:val="num" w:pos="360"/>
              </w:tabs>
              <w:spacing w:after="120"/>
              <w:ind w:left="378" w:hanging="378"/>
            </w:pPr>
            <w:r w:rsidRPr="00197D95">
              <w:t>Clarifies the requirements of the Standard</w:t>
            </w:r>
          </w:p>
          <w:p w14:paraId="541D244E" w14:textId="77777777" w:rsidR="0045133A" w:rsidRPr="00197D95" w:rsidRDefault="0045133A" w:rsidP="0045133A">
            <w:pPr>
              <w:pStyle w:val="NCEAbullets"/>
              <w:tabs>
                <w:tab w:val="clear" w:pos="0"/>
                <w:tab w:val="clear" w:pos="397"/>
                <w:tab w:val="num" w:pos="360"/>
              </w:tabs>
              <w:spacing w:after="120"/>
              <w:ind w:left="378" w:hanging="378"/>
            </w:pPr>
            <w:r w:rsidRPr="00197D95">
              <w:t>Supports good assessment practice</w:t>
            </w:r>
          </w:p>
          <w:p w14:paraId="7D06A883" w14:textId="77777777" w:rsidR="0045133A" w:rsidRPr="00197D95" w:rsidRDefault="0045133A" w:rsidP="0045133A">
            <w:pPr>
              <w:pStyle w:val="NCEAbullets"/>
              <w:tabs>
                <w:tab w:val="clear" w:pos="0"/>
                <w:tab w:val="clear" w:pos="397"/>
                <w:tab w:val="num" w:pos="360"/>
              </w:tabs>
              <w:spacing w:after="120"/>
              <w:ind w:left="378" w:hanging="378"/>
            </w:pPr>
            <w:r w:rsidRPr="00197D95">
              <w:t>Should be subjected to the school’s usual assessment quality assurance process</w:t>
            </w:r>
          </w:p>
          <w:p w14:paraId="037BA42D" w14:textId="77777777" w:rsidR="0045133A" w:rsidRPr="00197D95" w:rsidRDefault="0045133A" w:rsidP="157DA055">
            <w:pPr>
              <w:pStyle w:val="NCEAbullets"/>
              <w:tabs>
                <w:tab w:val="clear" w:pos="397"/>
                <w:tab w:val="num" w:pos="360"/>
              </w:tabs>
              <w:spacing w:after="120"/>
              <w:ind w:left="378" w:hanging="378"/>
            </w:pPr>
            <w:r w:rsidRPr="157DA055">
              <w:rPr>
                <w:lang w:val="en-GB"/>
              </w:rPr>
              <w:t>Should be modified to make the context relevant to students in their school environment and ensure that submitted evidence is authentic</w:t>
            </w:r>
          </w:p>
        </w:tc>
      </w:tr>
    </w:tbl>
    <w:p w14:paraId="351BB676" w14:textId="77777777" w:rsidR="0045133A" w:rsidRPr="00197D95" w:rsidRDefault="0045133A" w:rsidP="0045133A">
      <w:pPr>
        <w:rPr>
          <w:lang w:val="en-NZ"/>
        </w:rPr>
      </w:pPr>
    </w:p>
    <w:tbl>
      <w:tblPr>
        <w:tblW w:w="5000" w:type="pct"/>
        <w:tblLook w:val="01E0" w:firstRow="1" w:lastRow="1" w:firstColumn="1" w:lastColumn="1" w:noHBand="0" w:noVBand="0"/>
      </w:tblPr>
      <w:tblGrid>
        <w:gridCol w:w="2685"/>
        <w:gridCol w:w="5627"/>
      </w:tblGrid>
      <w:tr w:rsidR="0045133A" w:rsidRPr="00197D95" w14:paraId="683E587D" w14:textId="77777777" w:rsidTr="4CB89D46">
        <w:tc>
          <w:tcPr>
            <w:tcW w:w="1615" w:type="pct"/>
          </w:tcPr>
          <w:p w14:paraId="0333A55D" w14:textId="77777777" w:rsidR="0045133A" w:rsidRPr="00197D95" w:rsidRDefault="0045133A" w:rsidP="0097222D">
            <w:pPr>
              <w:pStyle w:val="NCEACPbodytextcentered"/>
              <w:jc w:val="left"/>
              <w:rPr>
                <w:lang w:val="en-NZ"/>
              </w:rPr>
            </w:pPr>
            <w:r w:rsidRPr="00197D95">
              <w:rPr>
                <w:lang w:val="en-NZ"/>
              </w:rPr>
              <w:t>Date version published by Ministry of Education</w:t>
            </w:r>
          </w:p>
        </w:tc>
        <w:tc>
          <w:tcPr>
            <w:tcW w:w="3385" w:type="pct"/>
          </w:tcPr>
          <w:p w14:paraId="6F5B81C0" w14:textId="441BAB7D" w:rsidR="0045133A" w:rsidRPr="00197D95" w:rsidRDefault="62F25EF4" w:rsidP="00210C00">
            <w:pPr>
              <w:pStyle w:val="NCEACPbodytextcentered"/>
              <w:jc w:val="left"/>
              <w:rPr>
                <w:lang w:val="en-NZ"/>
              </w:rPr>
            </w:pPr>
            <w:r w:rsidRPr="4CB89D46">
              <w:rPr>
                <w:lang w:val="en-NZ"/>
              </w:rPr>
              <w:t>October</w:t>
            </w:r>
            <w:r w:rsidR="754FFFA9" w:rsidRPr="4CB89D46">
              <w:rPr>
                <w:lang w:val="en-NZ"/>
              </w:rPr>
              <w:t xml:space="preserve"> </w:t>
            </w:r>
            <w:r w:rsidR="009D1B0F" w:rsidRPr="4CB89D46">
              <w:rPr>
                <w:lang w:val="en-NZ"/>
              </w:rPr>
              <w:t>20</w:t>
            </w:r>
            <w:r w:rsidR="03E59481" w:rsidRPr="4CB89D46">
              <w:rPr>
                <w:lang w:val="en-NZ"/>
              </w:rPr>
              <w:t>25</w:t>
            </w:r>
            <w:r w:rsidR="754FFFA9" w:rsidRPr="4CB89D46">
              <w:rPr>
                <w:lang w:val="en-NZ"/>
              </w:rPr>
              <w:t xml:space="preserve"> Version </w:t>
            </w:r>
            <w:r w:rsidR="6204FF0B" w:rsidRPr="4CB89D46">
              <w:rPr>
                <w:lang w:val="en-NZ"/>
              </w:rPr>
              <w:t>4</w:t>
            </w:r>
          </w:p>
          <w:p w14:paraId="248D9FF6" w14:textId="748EB5D2" w:rsidR="00430F84" w:rsidRDefault="0045133A">
            <w:pPr>
              <w:pStyle w:val="NCEACPbodytextcentered"/>
              <w:jc w:val="left"/>
              <w:rPr>
                <w:lang w:val="en-NZ"/>
              </w:rPr>
            </w:pPr>
            <w:r w:rsidRPr="00197D95">
              <w:rPr>
                <w:lang w:val="en-NZ"/>
              </w:rPr>
              <w:t xml:space="preserve">To support internal assessment from </w:t>
            </w:r>
            <w:r w:rsidR="008236DE">
              <w:rPr>
                <w:lang w:val="en-NZ"/>
              </w:rPr>
              <w:t>2026</w:t>
            </w:r>
          </w:p>
        </w:tc>
      </w:tr>
      <w:tr w:rsidR="0045133A" w:rsidRPr="00197D95" w14:paraId="54B8975C" w14:textId="77777777" w:rsidTr="4CB89D46">
        <w:tc>
          <w:tcPr>
            <w:tcW w:w="1615" w:type="pct"/>
          </w:tcPr>
          <w:p w14:paraId="10E6D2EC" w14:textId="77777777" w:rsidR="0045133A" w:rsidRPr="00197D95" w:rsidRDefault="0045133A" w:rsidP="00210C00">
            <w:pPr>
              <w:pStyle w:val="NCEACPbodytextcentered"/>
              <w:jc w:val="left"/>
              <w:rPr>
                <w:lang w:val="en-NZ"/>
              </w:rPr>
            </w:pPr>
            <w:r w:rsidRPr="00197D95">
              <w:rPr>
                <w:lang w:val="en-NZ"/>
              </w:rPr>
              <w:t>Authenticity of evidence</w:t>
            </w:r>
          </w:p>
        </w:tc>
        <w:tc>
          <w:tcPr>
            <w:tcW w:w="3385" w:type="pct"/>
          </w:tcPr>
          <w:p w14:paraId="0236682D" w14:textId="77777777" w:rsidR="0045133A" w:rsidRPr="00197D95" w:rsidRDefault="0045133A" w:rsidP="00210C00">
            <w:pPr>
              <w:pStyle w:val="NCEACPbodytextcentered"/>
              <w:jc w:val="left"/>
              <w:rPr>
                <w:lang w:val="en-NZ"/>
              </w:rPr>
            </w:pPr>
            <w:r w:rsidRPr="00197D95">
              <w:rPr>
                <w:lang w:val="en-NZ"/>
              </w:rPr>
              <w:t>Teachers must manage authenticity for any assessment from a public source, because students may have access to the assessment schedule or student exemplar material.</w:t>
            </w:r>
          </w:p>
          <w:p w14:paraId="1ADC77D7" w14:textId="77777777" w:rsidR="0045133A" w:rsidRDefault="0045133A" w:rsidP="00210C00">
            <w:pPr>
              <w:pStyle w:val="NCEACPbodytextcentered"/>
              <w:jc w:val="left"/>
              <w:rPr>
                <w:lang w:val="en-NZ"/>
              </w:rPr>
            </w:pPr>
            <w:r w:rsidRPr="00197D95">
              <w:rPr>
                <w:lang w:val="en-NZ"/>
              </w:rPr>
              <w:t>Using this assessment resource without modification may mean that students’ work is not authentic. The teacher may need to change figures, measurements or data sources or set a different context or topic to be investigated or a different text to read or perform.</w:t>
            </w:r>
          </w:p>
          <w:p w14:paraId="4C86CE8E" w14:textId="77777777" w:rsidR="00F57D0C" w:rsidRDefault="00F57D0C" w:rsidP="00210C00">
            <w:pPr>
              <w:pStyle w:val="NCEACPbodytextcentered"/>
              <w:jc w:val="left"/>
              <w:rPr>
                <w:lang w:val="en-NZ"/>
              </w:rPr>
            </w:pPr>
          </w:p>
          <w:p w14:paraId="7C4741EA" w14:textId="6FF40361" w:rsidR="00F57D0C" w:rsidRPr="00197D95" w:rsidRDefault="00F57D0C" w:rsidP="00210C00">
            <w:pPr>
              <w:pStyle w:val="NCEACPbodytextcentered"/>
              <w:jc w:val="left"/>
              <w:rPr>
                <w:lang w:val="en-NZ"/>
              </w:rPr>
            </w:pPr>
          </w:p>
        </w:tc>
      </w:tr>
    </w:tbl>
    <w:p w14:paraId="48937DD0" w14:textId="77777777" w:rsidR="00AD4E5A" w:rsidRPr="00197D95" w:rsidRDefault="00EB5AF3" w:rsidP="004D2B41">
      <w:pPr>
        <w:pStyle w:val="NCEAHeaderboxed"/>
        <w:pBdr>
          <w:top w:val="single" w:sz="8" w:space="1" w:color="auto"/>
          <w:left w:val="single" w:sz="8" w:space="4" w:color="auto"/>
          <w:bottom w:val="single" w:sz="8" w:space="1" w:color="auto"/>
          <w:right w:val="single" w:sz="8" w:space="4" w:color="auto"/>
        </w:pBdr>
        <w:spacing w:before="0" w:after="120"/>
        <w:rPr>
          <w:color w:val="auto"/>
        </w:rPr>
      </w:pPr>
      <w:r w:rsidRPr="00197D95">
        <w:rPr>
          <w:color w:val="auto"/>
        </w:rPr>
        <w:lastRenderedPageBreak/>
        <w:t xml:space="preserve">Internal Assessment Resource </w:t>
      </w:r>
    </w:p>
    <w:p w14:paraId="5D4E62C9" w14:textId="77777777" w:rsidR="00F77711" w:rsidRPr="00512DEC" w:rsidRDefault="00F77711" w:rsidP="00F77711">
      <w:pPr>
        <w:pStyle w:val="NCEAHeadInfoL2"/>
        <w:tabs>
          <w:tab w:val="left" w:pos="3261"/>
        </w:tabs>
        <w:ind w:left="3261" w:hanging="3261"/>
        <w:rPr>
          <w:b w:val="0"/>
          <w:szCs w:val="28"/>
        </w:rPr>
      </w:pPr>
      <w:r w:rsidRPr="00512DEC">
        <w:rPr>
          <w:szCs w:val="28"/>
        </w:rPr>
        <w:t>Achievement standard:</w:t>
      </w:r>
      <w:r w:rsidRPr="00512DEC">
        <w:rPr>
          <w:szCs w:val="28"/>
        </w:rPr>
        <w:tab/>
      </w:r>
      <w:r>
        <w:rPr>
          <w:b w:val="0"/>
          <w:szCs w:val="22"/>
        </w:rPr>
        <w:t>91683</w:t>
      </w:r>
    </w:p>
    <w:p w14:paraId="2330AB23" w14:textId="77777777" w:rsidR="00F77711" w:rsidRPr="00512DEC" w:rsidRDefault="00F77711" w:rsidP="00F77711">
      <w:pPr>
        <w:pStyle w:val="NCEAHeadInfoL2"/>
        <w:tabs>
          <w:tab w:val="left" w:pos="3261"/>
        </w:tabs>
        <w:ind w:left="3261" w:hanging="3261"/>
        <w:rPr>
          <w:b w:val="0"/>
          <w:color w:val="000000" w:themeColor="text1"/>
          <w:szCs w:val="28"/>
          <w:lang w:val="en-AU"/>
        </w:rPr>
      </w:pPr>
      <w:r w:rsidRPr="00512DEC">
        <w:rPr>
          <w:szCs w:val="28"/>
        </w:rPr>
        <w:t>Standard title:</w:t>
      </w:r>
      <w:r w:rsidRPr="00512DEC">
        <w:rPr>
          <w:b w:val="0"/>
          <w:szCs w:val="28"/>
        </w:rPr>
        <w:tab/>
      </w:r>
      <w:r w:rsidRPr="006E2194">
        <w:rPr>
          <w:b w:val="0"/>
        </w:rPr>
        <w:t xml:space="preserve">Write a variety of text types in clear </w:t>
      </w:r>
      <w:r>
        <w:rPr>
          <w:b w:val="0"/>
        </w:rPr>
        <w:t>Lea Faka-Tonga</w:t>
      </w:r>
      <w:r w:rsidRPr="006E2194">
        <w:rPr>
          <w:b w:val="0"/>
        </w:rPr>
        <w:t xml:space="preserve"> to explore and justify varied ideas and perspectives</w:t>
      </w:r>
    </w:p>
    <w:p w14:paraId="1D2229B2" w14:textId="77777777" w:rsidR="00F77711" w:rsidRPr="00512DEC" w:rsidRDefault="00F77711" w:rsidP="00F77711">
      <w:pPr>
        <w:pStyle w:val="NCEAHeadInfoL2"/>
        <w:tabs>
          <w:tab w:val="left" w:pos="3261"/>
        </w:tabs>
        <w:ind w:left="3261" w:hanging="3261"/>
        <w:rPr>
          <w:b w:val="0"/>
          <w:color w:val="000000" w:themeColor="text1"/>
          <w:szCs w:val="28"/>
        </w:rPr>
      </w:pPr>
      <w:r w:rsidRPr="00512DEC">
        <w:rPr>
          <w:szCs w:val="28"/>
        </w:rPr>
        <w:t xml:space="preserve">Credits: </w:t>
      </w:r>
      <w:r w:rsidRPr="00512DEC">
        <w:rPr>
          <w:szCs w:val="28"/>
        </w:rPr>
        <w:tab/>
      </w:r>
      <w:r>
        <w:rPr>
          <w:b w:val="0"/>
          <w:szCs w:val="22"/>
        </w:rPr>
        <w:t>5</w:t>
      </w:r>
    </w:p>
    <w:p w14:paraId="42A64C2F" w14:textId="77777777" w:rsidR="00F77711" w:rsidRPr="00512DEC" w:rsidRDefault="00F77711" w:rsidP="00F77711">
      <w:pPr>
        <w:pStyle w:val="NCEAHeadInfoL2"/>
        <w:tabs>
          <w:tab w:val="left" w:pos="3261"/>
        </w:tabs>
        <w:ind w:left="3261" w:hanging="3261"/>
        <w:rPr>
          <w:b w:val="0"/>
          <w:szCs w:val="28"/>
        </w:rPr>
      </w:pPr>
      <w:r w:rsidRPr="00512DEC">
        <w:rPr>
          <w:szCs w:val="28"/>
        </w:rPr>
        <w:t xml:space="preserve">Resource title: </w:t>
      </w:r>
      <w:r w:rsidRPr="00512DEC">
        <w:rPr>
          <w:szCs w:val="28"/>
        </w:rPr>
        <w:tab/>
      </w:r>
      <w:r w:rsidRPr="00197D95">
        <w:rPr>
          <w:b w:val="0"/>
        </w:rPr>
        <w:t>A virtual classroom</w:t>
      </w:r>
    </w:p>
    <w:p w14:paraId="00C57B99" w14:textId="21E22A35" w:rsidR="00F77711" w:rsidRPr="00512DEC" w:rsidRDefault="00F77711" w:rsidP="333592A6">
      <w:pPr>
        <w:pStyle w:val="NCEAHeadInfoL2"/>
        <w:tabs>
          <w:tab w:val="left" w:pos="3261"/>
        </w:tabs>
        <w:ind w:left="3261" w:hanging="3261"/>
        <w:rPr>
          <w:b w:val="0"/>
        </w:rPr>
      </w:pPr>
      <w:r w:rsidRPr="333592A6">
        <w:rPr>
          <w:lang w:val="en-AU"/>
        </w:rPr>
        <w:t xml:space="preserve">Resource reference: </w:t>
      </w:r>
      <w:r>
        <w:tab/>
      </w:r>
      <w:r w:rsidRPr="333592A6">
        <w:rPr>
          <w:b w:val="0"/>
          <w:lang w:val="en-GB"/>
        </w:rPr>
        <w:t xml:space="preserve">Languages </w:t>
      </w:r>
      <w:r>
        <w:rPr>
          <w:b w:val="0"/>
        </w:rPr>
        <w:t>3</w:t>
      </w:r>
      <w:r w:rsidRPr="333592A6">
        <w:rPr>
          <w:b w:val="0"/>
          <w:lang w:val="en-GB"/>
        </w:rPr>
        <w:t>.</w:t>
      </w:r>
      <w:r>
        <w:rPr>
          <w:b w:val="0"/>
        </w:rPr>
        <w:t>5B</w:t>
      </w:r>
      <w:r w:rsidRPr="333592A6">
        <w:rPr>
          <w:b w:val="0"/>
          <w:lang w:val="en-GB"/>
        </w:rPr>
        <w:t xml:space="preserve"> v</w:t>
      </w:r>
      <w:r w:rsidR="740F4364" w:rsidRPr="333592A6">
        <w:rPr>
          <w:b w:val="0"/>
          <w:lang w:val="en-GB"/>
        </w:rPr>
        <w:t>4</w:t>
      </w:r>
      <w:r w:rsidRPr="333592A6">
        <w:rPr>
          <w:b w:val="0"/>
          <w:lang w:val="en-GB"/>
        </w:rPr>
        <w:t xml:space="preserve"> </w:t>
      </w:r>
      <w:r>
        <w:rPr>
          <w:b w:val="0"/>
        </w:rPr>
        <w:t>Lea Faka-Tonga</w:t>
      </w:r>
    </w:p>
    <w:p w14:paraId="33234BDD" w14:textId="77777777" w:rsidR="00AD4E5A" w:rsidRPr="00197D95" w:rsidRDefault="00AD4E5A" w:rsidP="004D2B41">
      <w:pPr>
        <w:pStyle w:val="NCEAInstructionsbanner"/>
        <w:pBdr>
          <w:top w:val="single" w:sz="8" w:space="9" w:color="auto"/>
        </w:pBdr>
      </w:pPr>
      <w:r w:rsidRPr="00197D95">
        <w:t>Teacher guidelines</w:t>
      </w:r>
    </w:p>
    <w:p w14:paraId="6C22285D" w14:textId="77777777" w:rsidR="00AD4E5A" w:rsidRPr="00197D95" w:rsidRDefault="00AD4E5A" w:rsidP="00AD4E5A">
      <w:pPr>
        <w:pStyle w:val="NCEAbodytext"/>
      </w:pPr>
      <w:r w:rsidRPr="00197D95">
        <w:t>The following guidelines are supplied to enable teachers to carry out valid and consistent assessment using this internal assessment resource.</w:t>
      </w:r>
    </w:p>
    <w:p w14:paraId="75735D46" w14:textId="77777777" w:rsidR="00AD4E5A" w:rsidRPr="00197D95" w:rsidRDefault="00573F97" w:rsidP="00AD4E5A">
      <w:pPr>
        <w:pStyle w:val="NCEAbodytext"/>
      </w:pPr>
      <w:r w:rsidRPr="7DB75B81">
        <w:rPr>
          <w:lang w:val="en-GB"/>
        </w:rPr>
        <w:t>Teachers need to be very familiar with the outcome being assessed by the achievement standard. The achievement criteria and the explanatory notes contain information, definitions, and requirements that are crucial when interpreting the standard and assessing students against it.</w:t>
      </w:r>
    </w:p>
    <w:p w14:paraId="65CE34CC" w14:textId="77777777" w:rsidR="00AD4E5A" w:rsidRPr="00197D95" w:rsidRDefault="00AD4E5A" w:rsidP="00AD4E5A">
      <w:pPr>
        <w:pStyle w:val="NCEAL2heading"/>
        <w:rPr>
          <w:lang w:val="en-NZ"/>
        </w:rPr>
      </w:pPr>
      <w:r w:rsidRPr="00197D95">
        <w:rPr>
          <w:lang w:val="en-NZ"/>
        </w:rPr>
        <w:t xml:space="preserve">Context/setting </w:t>
      </w:r>
    </w:p>
    <w:p w14:paraId="32CC6561" w14:textId="77777777" w:rsidR="00AD4E5A" w:rsidRPr="00197D95" w:rsidRDefault="00AD4E5A" w:rsidP="7DB75B81">
      <w:pPr>
        <w:pStyle w:val="NCEAbodytext"/>
        <w:rPr>
          <w:color w:val="000000"/>
          <w:lang w:val="en-GB"/>
        </w:rPr>
      </w:pPr>
      <w:r w:rsidRPr="7DB75B81">
        <w:rPr>
          <w:color w:val="000000" w:themeColor="text1"/>
          <w:lang w:val="en-GB"/>
        </w:rPr>
        <w:t xml:space="preserve">This assessment requires students to imagine their </w:t>
      </w:r>
      <w:r w:rsidR="00805BC7" w:rsidRPr="7DB75B81">
        <w:rPr>
          <w:color w:val="000000" w:themeColor="text1"/>
          <w:lang w:val="en-GB"/>
        </w:rPr>
        <w:t>Lea Faka-Tonga</w:t>
      </w:r>
      <w:r w:rsidRPr="7DB75B81">
        <w:rPr>
          <w:color w:val="000000" w:themeColor="text1"/>
          <w:lang w:val="en-GB"/>
        </w:rPr>
        <w:t xml:space="preserve"> class is establishing a virtual classroom on the school intranet and to produce </w:t>
      </w:r>
      <w:r w:rsidR="00DD2ECF" w:rsidRPr="7DB75B81">
        <w:rPr>
          <w:color w:val="000000" w:themeColor="text1"/>
          <w:lang w:val="en-GB"/>
        </w:rPr>
        <w:t xml:space="preserve">a minimum of two </w:t>
      </w:r>
      <w:r w:rsidRPr="7DB75B81">
        <w:rPr>
          <w:color w:val="000000" w:themeColor="text1"/>
          <w:lang w:val="en-GB"/>
        </w:rPr>
        <w:t>written texts for this intranet site.</w:t>
      </w:r>
    </w:p>
    <w:p w14:paraId="665A09F6" w14:textId="77777777" w:rsidR="00AD4E5A" w:rsidRPr="00197D95" w:rsidRDefault="00AD4E5A" w:rsidP="7DB75B81">
      <w:pPr>
        <w:pStyle w:val="NCEAbodytext"/>
        <w:rPr>
          <w:color w:val="000000"/>
          <w:lang w:val="en-GB"/>
        </w:rPr>
      </w:pPr>
      <w:r w:rsidRPr="7DB75B81">
        <w:rPr>
          <w:color w:val="000000" w:themeColor="text1"/>
          <w:lang w:val="en-GB"/>
        </w:rPr>
        <w:t xml:space="preserve">This resource provides four scenarios, from which students select </w:t>
      </w:r>
      <w:r w:rsidR="00DD2ECF" w:rsidRPr="7DB75B81">
        <w:rPr>
          <w:color w:val="000000" w:themeColor="text1"/>
          <w:lang w:val="en-GB"/>
        </w:rPr>
        <w:t>a minimum of two</w:t>
      </w:r>
      <w:r w:rsidRPr="7DB75B81">
        <w:rPr>
          <w:color w:val="000000" w:themeColor="text1"/>
          <w:lang w:val="en-GB"/>
        </w:rPr>
        <w:t xml:space="preserve">. </w:t>
      </w:r>
      <w:r w:rsidRPr="7DB75B81">
        <w:rPr>
          <w:lang w:val="en-GB"/>
        </w:rPr>
        <w:t xml:space="preserve">Adapt or replace any of the suggested scenarios that are not appropriate or sufficiently real for your students. </w:t>
      </w:r>
    </w:p>
    <w:p w14:paraId="273D0666" w14:textId="77777777" w:rsidR="00AD4E5A" w:rsidRDefault="00AD4E5A" w:rsidP="00AD4E5A">
      <w:pPr>
        <w:pStyle w:val="NCEAbodytext"/>
      </w:pPr>
      <w:r w:rsidRPr="00197D95">
        <w:t xml:space="preserve">This assessment activity could be used in conjunction with assessment for </w:t>
      </w:r>
      <w:r w:rsidR="00B57764" w:rsidRPr="00197D95">
        <w:t xml:space="preserve">Achievement Standard </w:t>
      </w:r>
      <w:r w:rsidR="007E3D1C">
        <w:t>91681</w:t>
      </w:r>
      <w:r w:rsidR="007E3D1C" w:rsidRPr="00197D95">
        <w:t xml:space="preserve"> </w:t>
      </w:r>
      <w:r w:rsidRPr="00197D95">
        <w:rPr>
          <w:i/>
        </w:rPr>
        <w:t xml:space="preserve">Interact clearly </w:t>
      </w:r>
      <w:r w:rsidR="00990387">
        <w:rPr>
          <w:i/>
        </w:rPr>
        <w:t>using</w:t>
      </w:r>
      <w:r w:rsidR="00990387" w:rsidRPr="00197D95">
        <w:rPr>
          <w:i/>
        </w:rPr>
        <w:t xml:space="preserve"> </w:t>
      </w:r>
      <w:r w:rsidRPr="00197D95">
        <w:rPr>
          <w:i/>
        </w:rPr>
        <w:t xml:space="preserve">spoken </w:t>
      </w:r>
      <w:r w:rsidR="00805BC7">
        <w:rPr>
          <w:i/>
        </w:rPr>
        <w:t>Lea Faka-</w:t>
      </w:r>
      <w:r w:rsidR="00B476E4">
        <w:rPr>
          <w:i/>
        </w:rPr>
        <w:t>Tonga</w:t>
      </w:r>
      <w:r w:rsidRPr="00197D95">
        <w:rPr>
          <w:i/>
        </w:rPr>
        <w:t xml:space="preserve"> to explore and justify varied ideas and perspectives in different situations</w:t>
      </w:r>
      <w:r w:rsidRPr="00197D95">
        <w:t>. In other words, students could be assessed for their interactive speaking and their writing using the same learning context. If this is done, ensure that the students are not achieving double credit for simply reusing the same ideas and language.</w:t>
      </w:r>
    </w:p>
    <w:p w14:paraId="6B2B3D56" w14:textId="77777777" w:rsidR="000A6FFB" w:rsidRPr="00197D95" w:rsidRDefault="000A6FFB" w:rsidP="000A6FFB">
      <w:pPr>
        <w:pStyle w:val="NCEAbodytext"/>
      </w:pPr>
      <w:r w:rsidRPr="00197D95">
        <w:t>This resource material should be read in conjunction with:</w:t>
      </w:r>
    </w:p>
    <w:p w14:paraId="74DCF49D" w14:textId="024F5FBD" w:rsidR="000A6FFB" w:rsidRPr="00197D95" w:rsidRDefault="000A6FFB" w:rsidP="007E3D1C">
      <w:pPr>
        <w:pStyle w:val="NCEAbullets"/>
        <w:tabs>
          <w:tab w:val="clear" w:pos="0"/>
          <w:tab w:val="clear" w:pos="397"/>
          <w:tab w:val="clear" w:pos="794"/>
          <w:tab w:val="clear" w:pos="1191"/>
          <w:tab w:val="left" w:pos="357"/>
        </w:tabs>
        <w:ind w:left="357" w:hanging="357"/>
        <w:rPr>
          <w:rStyle w:val="Hyperlink"/>
          <w:color w:val="auto"/>
        </w:rPr>
      </w:pPr>
      <w:r w:rsidRPr="00197D95">
        <w:t>the Senior Secondary Teaching and Learning Guides for languages</w:t>
      </w:r>
      <w:r w:rsidR="00720900">
        <w:t>:</w:t>
      </w:r>
      <w:r w:rsidRPr="00197D95">
        <w:t xml:space="preserve"> </w:t>
      </w:r>
      <w:hyperlink r:id="rId9" w:history="1">
        <w:r w:rsidRPr="00197D95">
          <w:rPr>
            <w:rStyle w:val="Hyperlink"/>
          </w:rPr>
          <w:t>http://seniorsecondary.tki.org.nz/</w:t>
        </w:r>
      </w:hyperlink>
    </w:p>
    <w:p w14:paraId="512CD318" w14:textId="77777777" w:rsidR="000A6FFB" w:rsidRPr="00197D95" w:rsidRDefault="000A6FFB" w:rsidP="007E3D1C">
      <w:pPr>
        <w:pStyle w:val="NCEAbullets"/>
        <w:tabs>
          <w:tab w:val="clear" w:pos="0"/>
          <w:tab w:val="clear" w:pos="397"/>
          <w:tab w:val="clear" w:pos="794"/>
          <w:tab w:val="clear" w:pos="1191"/>
          <w:tab w:val="left" w:pos="357"/>
        </w:tabs>
        <w:ind w:left="357" w:hanging="357"/>
      </w:pPr>
      <w:r w:rsidRPr="007E3D1C">
        <w:t>the</w:t>
      </w:r>
      <w:r w:rsidRPr="00197D95">
        <w:rPr>
          <w:rStyle w:val="Hyperlink"/>
          <w:color w:val="auto"/>
          <w:u w:val="none"/>
        </w:rPr>
        <w:t xml:space="preserve"> NCEA Level 3 writing clarification documents for</w:t>
      </w:r>
      <w:r w:rsidRPr="00197D95">
        <w:t xml:space="preserve"> </w:t>
      </w:r>
      <w:r w:rsidR="00805BC7">
        <w:t>Lea Faka-</w:t>
      </w:r>
      <w:r w:rsidR="00B476E4">
        <w:t>Tonga</w:t>
      </w:r>
      <w:r w:rsidRPr="00197D95">
        <w:t xml:space="preserve"> (available on the NZQA website).</w:t>
      </w:r>
    </w:p>
    <w:p w14:paraId="3FAB331C" w14:textId="77777777" w:rsidR="00AD4E5A" w:rsidRPr="00197D95" w:rsidRDefault="00AD4E5A" w:rsidP="00AD4E5A">
      <w:pPr>
        <w:pStyle w:val="NCEAL2heading"/>
        <w:rPr>
          <w:lang w:val="en-NZ"/>
        </w:rPr>
      </w:pPr>
      <w:r w:rsidRPr="00197D95">
        <w:rPr>
          <w:lang w:val="en-NZ"/>
        </w:rPr>
        <w:t>Conditions</w:t>
      </w:r>
    </w:p>
    <w:p w14:paraId="64E48785" w14:textId="354427AC" w:rsidR="00AD4E5A" w:rsidRDefault="616B7AAE" w:rsidP="333592A6">
      <w:pPr>
        <w:pStyle w:val="NCEAbodytext"/>
        <w:rPr>
          <w:rFonts w:eastAsia="Arial"/>
          <w:szCs w:val="22"/>
          <w:lang w:val="en-GB"/>
        </w:rPr>
      </w:pPr>
      <w:r w:rsidRPr="333592A6">
        <w:rPr>
          <w:rFonts w:eastAsia="Arial"/>
          <w:szCs w:val="22"/>
          <w:lang w:val="en-GB"/>
        </w:rPr>
        <w:t xml:space="preserve">In all cases, teachers should refer closely to each relevant standard, including the Explanatory Notes and the Conditions of Assessment: </w:t>
      </w:r>
      <w:hyperlink r:id="rId10" w:history="1">
        <w:r w:rsidR="00A67549" w:rsidRPr="00A67549">
          <w:rPr>
            <w:rStyle w:val="Hyperlink"/>
            <w:lang w:val="en-GB"/>
          </w:rPr>
          <w:t>Level 3 Lea Faka-Tonga / Lea Faka-Tonga / Learning languages / Resources for internally assessed achievement standards / NCEA on TKI - NCEA</w:t>
        </w:r>
      </w:hyperlink>
      <w:r w:rsidRPr="333592A6">
        <w:rPr>
          <w:rFonts w:eastAsia="Arial"/>
          <w:szCs w:val="22"/>
          <w:lang w:val="en-GB"/>
        </w:rPr>
        <w:t xml:space="preserve">. </w:t>
      </w:r>
    </w:p>
    <w:p w14:paraId="0BB706D4" w14:textId="42D81405"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lastRenderedPageBreak/>
        <w:t xml:space="preserve">As part of regular teaching and learning, students write a variety of texts, both “free” (spontaneous) and “controlled” (prepared). Students need sufficient opportunity to write a range of texts for a range of purposes. </w:t>
      </w:r>
      <w:r w:rsidRPr="333592A6">
        <w:rPr>
          <w:rFonts w:ascii="Arial" w:eastAsia="Arial" w:hAnsi="Arial" w:cs="Arial"/>
          <w:sz w:val="22"/>
          <w:szCs w:val="22"/>
          <w:lang w:val="en-NZ"/>
        </w:rPr>
        <w:t xml:space="preserve"> </w:t>
      </w:r>
    </w:p>
    <w:p w14:paraId="41AFB674" w14:textId="7CE02F03"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t>When students are actively producing language for assessment, teachers can only help with technical aspects (e.g. formatting). You must not assist with language production or evidence selection. Checkpoints can be used to monitor progress and ensure authenticity.</w:t>
      </w:r>
      <w:r w:rsidRPr="333592A6">
        <w:rPr>
          <w:rFonts w:ascii="Arial" w:eastAsia="Arial" w:hAnsi="Arial" w:cs="Arial"/>
          <w:sz w:val="22"/>
          <w:szCs w:val="22"/>
          <w:lang w:val="en-NZ"/>
        </w:rPr>
        <w:t xml:space="preserve"> </w:t>
      </w:r>
    </w:p>
    <w:p w14:paraId="392BA20B" w14:textId="0859A406"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t xml:space="preserve">Although stages of writing include brainstorming, outlining, drafting, revising, and proof reading, only the final text is required as evidence (though students could be asked to keep earlier drafts in case authenticity needs to be established). </w:t>
      </w:r>
      <w:r w:rsidRPr="333592A6">
        <w:rPr>
          <w:rFonts w:ascii="Arial" w:eastAsia="Arial" w:hAnsi="Arial" w:cs="Arial"/>
          <w:sz w:val="22"/>
          <w:szCs w:val="22"/>
          <w:lang w:val="en-NZ"/>
        </w:rPr>
        <w:t xml:space="preserve"> </w:t>
      </w:r>
    </w:p>
    <w:p w14:paraId="63A7DDEB" w14:textId="22A40454"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t>Texts may be presented in electronic form or hand-written.</w:t>
      </w:r>
      <w:r w:rsidRPr="333592A6">
        <w:rPr>
          <w:rFonts w:ascii="Arial" w:eastAsia="Arial" w:hAnsi="Arial" w:cs="Arial"/>
          <w:sz w:val="22"/>
          <w:szCs w:val="22"/>
          <w:lang w:val="en-NZ"/>
        </w:rPr>
        <w:t xml:space="preserve"> </w:t>
      </w:r>
    </w:p>
    <w:p w14:paraId="0BD610BB" w14:textId="73DDB373"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t>A system needs to be devised for collating evidence for final submission. This could include manila folders, document wallets, clear files, or digital storage.</w:t>
      </w:r>
      <w:r w:rsidRPr="333592A6">
        <w:rPr>
          <w:rFonts w:ascii="Arial" w:eastAsia="Arial" w:hAnsi="Arial" w:cs="Arial"/>
          <w:sz w:val="22"/>
          <w:szCs w:val="22"/>
          <w:lang w:val="en-NZ"/>
        </w:rPr>
        <w:t xml:space="preserve"> </w:t>
      </w:r>
    </w:p>
    <w:p w14:paraId="11DF4895" w14:textId="7D07F024" w:rsidR="616B7AAE" w:rsidRDefault="616B7AAE" w:rsidP="00720900">
      <w:pPr>
        <w:spacing w:before="120" w:after="120"/>
        <w:rPr>
          <w:rFonts w:ascii="Arial" w:eastAsia="Arial" w:hAnsi="Arial" w:cs="Arial"/>
          <w:sz w:val="22"/>
          <w:szCs w:val="22"/>
          <w:lang w:val="en-NZ"/>
        </w:rPr>
      </w:pPr>
      <w:r w:rsidRPr="333592A6">
        <w:rPr>
          <w:rFonts w:ascii="Arial" w:eastAsia="Arial" w:hAnsi="Arial" w:cs="Arial"/>
          <w:sz w:val="22"/>
          <w:szCs w:val="22"/>
        </w:rPr>
        <w:t xml:space="preserve">Students select a minimum of two texts from their collection of written texts and submit these for assessment. This selection must demonstrate language use across a range of contexts and for a range of purposes. </w:t>
      </w:r>
      <w:r w:rsidRPr="333592A6">
        <w:rPr>
          <w:rFonts w:ascii="Arial" w:eastAsia="Arial" w:hAnsi="Arial" w:cs="Arial"/>
          <w:sz w:val="22"/>
          <w:szCs w:val="22"/>
          <w:lang w:val="en-NZ"/>
        </w:rPr>
        <w:t xml:space="preserve"> </w:t>
      </w:r>
    </w:p>
    <w:p w14:paraId="2D29A6DE" w14:textId="2F0B4A4A" w:rsidR="616B7AAE" w:rsidRDefault="616B7AAE" w:rsidP="00720900">
      <w:pPr>
        <w:spacing w:before="120" w:after="120" w:line="259" w:lineRule="auto"/>
        <w:rPr>
          <w:rFonts w:ascii="Arial" w:eastAsia="Arial" w:hAnsi="Arial" w:cs="Arial"/>
          <w:sz w:val="22"/>
          <w:szCs w:val="22"/>
          <w:lang w:val="en-US"/>
        </w:rPr>
      </w:pPr>
      <w:r w:rsidRPr="333592A6">
        <w:rPr>
          <w:rFonts w:ascii="Arial" w:eastAsia="Arial" w:hAnsi="Arial" w:cs="Arial"/>
          <w:sz w:val="22"/>
          <w:szCs w:val="22"/>
          <w:lang w:val="en-US"/>
        </w:rPr>
        <w:t>500 words, 900 ja, 900 kana, or 500 Chinese characters is a suggested guideline for this standard.</w:t>
      </w:r>
    </w:p>
    <w:p w14:paraId="47979CDC" w14:textId="0E2423D1" w:rsidR="616B7AAE" w:rsidRDefault="616B7AAE" w:rsidP="006F1F7C">
      <w:pPr>
        <w:spacing w:before="120" w:after="120"/>
        <w:rPr>
          <w:rFonts w:ascii="Arial" w:eastAsia="Arial" w:hAnsi="Arial" w:cs="Arial"/>
          <w:sz w:val="22"/>
          <w:szCs w:val="22"/>
          <w:lang w:val="en-NZ"/>
        </w:rPr>
      </w:pPr>
      <w:r w:rsidRPr="333592A6">
        <w:rPr>
          <w:rFonts w:ascii="Arial" w:eastAsia="Arial" w:hAnsi="Arial" w:cs="Arial"/>
          <w:sz w:val="22"/>
          <w:szCs w:val="22"/>
        </w:rPr>
        <w:t xml:space="preserve">You will consider all pieces submitted before making a holistic judgement. Each piece will </w:t>
      </w:r>
      <w:r w:rsidRPr="333592A6">
        <w:rPr>
          <w:rFonts w:ascii="Arial" w:eastAsia="Arial" w:hAnsi="Arial" w:cs="Arial"/>
          <w:b/>
          <w:bCs/>
          <w:sz w:val="22"/>
          <w:szCs w:val="22"/>
        </w:rPr>
        <w:t>not</w:t>
      </w:r>
      <w:r w:rsidRPr="333592A6">
        <w:rPr>
          <w:rFonts w:ascii="Arial" w:eastAsia="Arial" w:hAnsi="Arial" w:cs="Arial"/>
          <w:sz w:val="22"/>
          <w:szCs w:val="22"/>
        </w:rPr>
        <w:t xml:space="preserve"> be assessed separately, but considered inasmuch as it contributes to the whole portfolio. Overall judgement will be made from the total evidence collected, showing that the student is working at a level “consciously and reasonably consistently” rather than “accidentally and occasionally”.</w:t>
      </w:r>
      <w:r w:rsidRPr="333592A6">
        <w:rPr>
          <w:rFonts w:ascii="Arial" w:eastAsia="Arial" w:hAnsi="Arial" w:cs="Arial"/>
          <w:sz w:val="22"/>
          <w:szCs w:val="22"/>
          <w:lang w:val="en-NZ"/>
        </w:rPr>
        <w:t xml:space="preserve"> </w:t>
      </w:r>
    </w:p>
    <w:p w14:paraId="324EA3C3" w14:textId="0E5984D1" w:rsidR="616B7AAE" w:rsidRDefault="616B7AAE" w:rsidP="006F1F7C">
      <w:pPr>
        <w:spacing w:before="120" w:after="120"/>
        <w:rPr>
          <w:rFonts w:ascii="Arial" w:eastAsia="Arial" w:hAnsi="Arial" w:cs="Arial"/>
          <w:sz w:val="22"/>
          <w:szCs w:val="22"/>
          <w:lang w:val="en-NZ"/>
        </w:rPr>
      </w:pPr>
      <w:r w:rsidRPr="333592A6">
        <w:rPr>
          <w:rFonts w:ascii="Arial" w:eastAsia="Arial" w:hAnsi="Arial" w:cs="Arial"/>
          <w:sz w:val="22"/>
          <w:szCs w:val="22"/>
        </w:rPr>
        <w:t xml:space="preserve">Students need to be made aware of the success criteria and of the level and complexity of language required at </w:t>
      </w:r>
      <w:r w:rsidR="00D1055D">
        <w:rPr>
          <w:rFonts w:ascii="Arial" w:eastAsia="Arial" w:hAnsi="Arial" w:cs="Arial"/>
          <w:sz w:val="22"/>
          <w:szCs w:val="22"/>
        </w:rPr>
        <w:t>l</w:t>
      </w:r>
      <w:r w:rsidRPr="333592A6">
        <w:rPr>
          <w:rFonts w:ascii="Arial" w:eastAsia="Arial" w:hAnsi="Arial" w:cs="Arial"/>
          <w:sz w:val="22"/>
          <w:szCs w:val="22"/>
        </w:rPr>
        <w:t xml:space="preserve">evel 8 of the NZ Curriculum. Feedback and feed-forward </w:t>
      </w:r>
      <w:r w:rsidRPr="333592A6">
        <w:rPr>
          <w:rFonts w:ascii="Arial" w:eastAsia="Arial" w:hAnsi="Arial" w:cs="Arial"/>
          <w:sz w:val="22"/>
          <w:szCs w:val="22"/>
          <w:lang w:val="en-NZ"/>
        </w:rPr>
        <w:t>on classwork and homework</w:t>
      </w:r>
      <w:r w:rsidRPr="333592A6">
        <w:rPr>
          <w:rFonts w:ascii="Arial" w:eastAsia="Arial" w:hAnsi="Arial" w:cs="Arial"/>
          <w:sz w:val="22"/>
          <w:szCs w:val="22"/>
        </w:rPr>
        <w:t xml:space="preserve"> is also part of normal classroom practice and gives a clear indication to students of the level at which they are working. After students complete their first assessed piece, you may help them understand how their work aligns with the success criteria. However, this support must use only the exact wording from the standard or the sample assessment schedule on TKI. </w:t>
      </w:r>
      <w:r w:rsidRPr="333592A6">
        <w:rPr>
          <w:rFonts w:ascii="Arial" w:eastAsia="Arial" w:hAnsi="Arial" w:cs="Arial"/>
          <w:sz w:val="22"/>
          <w:szCs w:val="22"/>
          <w:lang w:val="en-NZ"/>
        </w:rPr>
        <w:t xml:space="preserve">Students may be provided with up to </w:t>
      </w:r>
      <w:r w:rsidRPr="333592A6">
        <w:rPr>
          <w:rFonts w:ascii="Arial" w:eastAsia="Arial" w:hAnsi="Arial" w:cs="Arial"/>
          <w:sz w:val="22"/>
          <w:szCs w:val="22"/>
        </w:rPr>
        <w:t>four</w:t>
      </w:r>
      <w:r w:rsidRPr="333592A6">
        <w:rPr>
          <w:rFonts w:ascii="Arial" w:eastAsia="Arial" w:hAnsi="Arial" w:cs="Arial"/>
          <w:sz w:val="22"/>
          <w:szCs w:val="22"/>
          <w:lang w:val="en-NZ"/>
        </w:rPr>
        <w:t xml:space="preserve"> hours of class time to select and refine their initial and subsequent drafts before final submission.  </w:t>
      </w:r>
    </w:p>
    <w:p w14:paraId="41FF1D29" w14:textId="115A2C9C" w:rsidR="616B7AAE" w:rsidRDefault="616B7AAE" w:rsidP="006F1F7C">
      <w:pPr>
        <w:spacing w:before="120" w:after="120"/>
        <w:rPr>
          <w:rFonts w:ascii="Arial" w:eastAsia="Arial" w:hAnsi="Arial" w:cs="Arial"/>
          <w:sz w:val="22"/>
          <w:szCs w:val="22"/>
          <w:lang w:val="en-NZ"/>
        </w:rPr>
      </w:pPr>
      <w:r w:rsidRPr="333592A6">
        <w:rPr>
          <w:rFonts w:ascii="Arial" w:eastAsia="Arial" w:hAnsi="Arial" w:cs="Arial"/>
          <w:sz w:val="22"/>
          <w:szCs w:val="22"/>
        </w:rPr>
        <w:t>At all times quality is more important than quantity.</w:t>
      </w:r>
      <w:r w:rsidRPr="333592A6">
        <w:rPr>
          <w:rFonts w:ascii="Arial" w:eastAsia="Arial" w:hAnsi="Arial" w:cs="Arial"/>
          <w:sz w:val="22"/>
          <w:szCs w:val="22"/>
          <w:lang w:val="en-NZ"/>
        </w:rPr>
        <w:t xml:space="preserve"> </w:t>
      </w:r>
    </w:p>
    <w:p w14:paraId="2B5D6B72" w14:textId="34DB663C" w:rsidR="616B7AAE" w:rsidRDefault="616B7AAE" w:rsidP="006F1F7C">
      <w:pPr>
        <w:spacing w:before="240" w:after="180" w:line="257" w:lineRule="auto"/>
        <w:rPr>
          <w:rFonts w:ascii="Arial" w:eastAsia="Arial" w:hAnsi="Arial" w:cs="Arial"/>
          <w:b/>
          <w:bCs/>
          <w:sz w:val="22"/>
          <w:szCs w:val="22"/>
          <w:lang w:val="en-NZ"/>
        </w:rPr>
      </w:pPr>
      <w:r w:rsidRPr="333592A6">
        <w:rPr>
          <w:rFonts w:ascii="Arial" w:eastAsia="Arial" w:hAnsi="Arial" w:cs="Arial"/>
          <w:b/>
          <w:bCs/>
          <w:sz w:val="28"/>
          <w:szCs w:val="28"/>
        </w:rPr>
        <w:t>Authenticity</w:t>
      </w:r>
      <w:r w:rsidRPr="333592A6">
        <w:rPr>
          <w:rFonts w:ascii="Arial" w:eastAsia="Arial" w:hAnsi="Arial" w:cs="Arial"/>
          <w:b/>
          <w:bCs/>
          <w:sz w:val="22"/>
          <w:szCs w:val="22"/>
          <w:lang w:val="en-NZ"/>
        </w:rPr>
        <w:t xml:space="preserve"> </w:t>
      </w:r>
    </w:p>
    <w:p w14:paraId="62826EF3" w14:textId="7CFDEF21" w:rsidR="616B7AAE" w:rsidRDefault="616B7AAE" w:rsidP="006F1F7C">
      <w:pPr>
        <w:spacing w:before="120" w:after="120"/>
        <w:rPr>
          <w:rFonts w:ascii="Arial" w:eastAsia="Arial" w:hAnsi="Arial" w:cs="Arial"/>
          <w:b/>
          <w:bCs/>
          <w:sz w:val="22"/>
          <w:szCs w:val="22"/>
          <w:lang w:val="en-NZ"/>
        </w:rPr>
      </w:pPr>
      <w:r w:rsidRPr="333592A6">
        <w:rPr>
          <w:rFonts w:ascii="Arial" w:eastAsia="Arial" w:hAnsi="Arial" w:cs="Arial"/>
          <w:sz w:val="22"/>
          <w:szCs w:val="22"/>
        </w:rPr>
        <w:t xml:space="preserve">For further information, see </w:t>
      </w:r>
      <w:hyperlink r:id="rId11" w:history="1">
        <w:r w:rsidRPr="333592A6">
          <w:rPr>
            <w:rStyle w:val="Hyperlink"/>
            <w:rFonts w:ascii="Arial" w:eastAsia="Arial" w:hAnsi="Arial" w:cs="Arial"/>
            <w:sz w:val="22"/>
            <w:szCs w:val="22"/>
          </w:rPr>
          <w:t>Authenticity - NZQA</w:t>
        </w:r>
      </w:hyperlink>
      <w:r w:rsidRPr="333592A6">
        <w:rPr>
          <w:rFonts w:ascii="Arial" w:eastAsia="Arial" w:hAnsi="Arial" w:cs="Arial"/>
          <w:sz w:val="22"/>
          <w:szCs w:val="22"/>
        </w:rPr>
        <w:t>.</w:t>
      </w:r>
      <w:r w:rsidRPr="333592A6">
        <w:rPr>
          <w:rFonts w:ascii="Arial" w:eastAsia="Arial" w:hAnsi="Arial" w:cs="Arial"/>
          <w:b/>
          <w:bCs/>
          <w:sz w:val="22"/>
          <w:szCs w:val="22"/>
          <w:lang w:val="en-NZ"/>
        </w:rPr>
        <w:t xml:space="preserve"> </w:t>
      </w:r>
    </w:p>
    <w:p w14:paraId="00D52FE3" w14:textId="3B6865F2" w:rsidR="616B7AAE" w:rsidRDefault="616B7AAE" w:rsidP="004E7D85">
      <w:pPr>
        <w:spacing w:before="120" w:after="120" w:line="259" w:lineRule="auto"/>
        <w:rPr>
          <w:rFonts w:ascii="Arial" w:eastAsia="Arial" w:hAnsi="Arial" w:cs="Arial"/>
          <w:sz w:val="22"/>
          <w:szCs w:val="22"/>
          <w:lang w:val="en-NZ"/>
        </w:rPr>
      </w:pPr>
      <w:r w:rsidRPr="333592A6">
        <w:rPr>
          <w:rFonts w:ascii="Arial" w:eastAsia="Arial" w:hAnsi="Arial" w:cs="Arial"/>
          <w:sz w:val="22"/>
          <w:szCs w:val="22"/>
        </w:rPr>
        <w:t xml:space="preserve">The use of chatbots, generative AI, paraphrasing tools, spell checkers, or other tools that can automatically generate the Lea Faka-Tonga content is not permitted and material generated by these tools should </w:t>
      </w:r>
      <w:r w:rsidRPr="333592A6">
        <w:rPr>
          <w:rFonts w:ascii="Arial" w:eastAsia="Arial" w:hAnsi="Arial" w:cs="Arial"/>
          <w:b/>
          <w:bCs/>
          <w:sz w:val="22"/>
          <w:szCs w:val="22"/>
        </w:rPr>
        <w:t>not</w:t>
      </w:r>
      <w:r w:rsidRPr="333592A6">
        <w:rPr>
          <w:rFonts w:ascii="Arial" w:eastAsia="Arial" w:hAnsi="Arial" w:cs="Arial"/>
          <w:sz w:val="22"/>
          <w:szCs w:val="22"/>
        </w:rPr>
        <w:t xml:space="preserve"> be submitted as part of the student’s work. Teachers must closely supervise the process of evidence collection to ensure that students:</w:t>
      </w:r>
      <w:r w:rsidRPr="333592A6">
        <w:rPr>
          <w:rFonts w:ascii="Arial" w:eastAsia="Arial" w:hAnsi="Arial" w:cs="Arial"/>
          <w:sz w:val="22"/>
          <w:szCs w:val="22"/>
          <w:lang w:val="en-NZ"/>
        </w:rPr>
        <w:t xml:space="preserve"> </w:t>
      </w:r>
    </w:p>
    <w:p w14:paraId="109CA0E7" w14:textId="35CAD29C" w:rsidR="616B7AAE" w:rsidRDefault="616B7AAE" w:rsidP="004E7D85">
      <w:pPr>
        <w:pStyle w:val="ListParagraph"/>
        <w:numPr>
          <w:ilvl w:val="0"/>
          <w:numId w:val="5"/>
        </w:numPr>
        <w:spacing w:before="80" w:after="80"/>
        <w:ind w:left="397" w:hanging="397"/>
        <w:contextualSpacing w:val="0"/>
        <w:rPr>
          <w:rFonts w:ascii="Arial" w:eastAsia="Arial" w:hAnsi="Arial" w:cs="Arial"/>
          <w:sz w:val="22"/>
          <w:szCs w:val="22"/>
          <w:lang w:val="en-NZ"/>
        </w:rPr>
      </w:pPr>
      <w:r w:rsidRPr="333592A6">
        <w:rPr>
          <w:rFonts w:ascii="Arial" w:eastAsia="Arial" w:hAnsi="Arial" w:cs="Arial"/>
          <w:sz w:val="22"/>
          <w:szCs w:val="22"/>
        </w:rPr>
        <w:t xml:space="preserve">do </w:t>
      </w:r>
      <w:r w:rsidRPr="333592A6">
        <w:rPr>
          <w:rFonts w:ascii="Arial" w:eastAsia="Arial" w:hAnsi="Arial" w:cs="Arial"/>
          <w:b/>
          <w:bCs/>
          <w:sz w:val="22"/>
          <w:szCs w:val="22"/>
        </w:rPr>
        <w:t xml:space="preserve">not </w:t>
      </w:r>
      <w:r w:rsidRPr="333592A6">
        <w:rPr>
          <w:rFonts w:ascii="Arial" w:eastAsia="Arial" w:hAnsi="Arial" w:cs="Arial"/>
          <w:sz w:val="22"/>
          <w:szCs w:val="22"/>
        </w:rPr>
        <w:t>copy from another person or source without appropriate acknowledgement and significant modification, using their own words</w:t>
      </w:r>
      <w:r w:rsidRPr="333592A6">
        <w:rPr>
          <w:rFonts w:ascii="Arial" w:eastAsia="Arial" w:hAnsi="Arial" w:cs="Arial"/>
          <w:sz w:val="22"/>
          <w:szCs w:val="22"/>
          <w:lang w:val="en-NZ"/>
        </w:rPr>
        <w:t xml:space="preserve"> </w:t>
      </w:r>
    </w:p>
    <w:p w14:paraId="255CE05E" w14:textId="6BD5E21B" w:rsidR="616B7AAE" w:rsidRDefault="616B7AAE" w:rsidP="004E7D85">
      <w:pPr>
        <w:pStyle w:val="ListParagraph"/>
        <w:numPr>
          <w:ilvl w:val="0"/>
          <w:numId w:val="4"/>
        </w:numPr>
        <w:spacing w:before="80" w:after="80"/>
        <w:ind w:left="397" w:hanging="397"/>
        <w:contextualSpacing w:val="0"/>
        <w:rPr>
          <w:rFonts w:ascii="Arial" w:eastAsia="Arial" w:hAnsi="Arial" w:cs="Arial"/>
          <w:sz w:val="22"/>
          <w:szCs w:val="22"/>
          <w:lang w:val="en-NZ"/>
        </w:rPr>
      </w:pPr>
      <w:r w:rsidRPr="333592A6">
        <w:rPr>
          <w:rFonts w:ascii="Arial" w:eastAsia="Arial" w:hAnsi="Arial" w:cs="Arial"/>
          <w:sz w:val="22"/>
          <w:szCs w:val="22"/>
        </w:rPr>
        <w:t xml:space="preserve">do </w:t>
      </w:r>
      <w:r w:rsidRPr="333592A6">
        <w:rPr>
          <w:rFonts w:ascii="Arial" w:eastAsia="Arial" w:hAnsi="Arial" w:cs="Arial"/>
          <w:b/>
          <w:bCs/>
          <w:sz w:val="22"/>
          <w:szCs w:val="22"/>
        </w:rPr>
        <w:t>not</w:t>
      </w:r>
      <w:r w:rsidRPr="333592A6">
        <w:rPr>
          <w:rFonts w:ascii="Arial" w:eastAsia="Arial" w:hAnsi="Arial" w:cs="Arial"/>
          <w:sz w:val="22"/>
          <w:szCs w:val="22"/>
        </w:rPr>
        <w:t xml:space="preserve"> receive guidance, scaffolding, instruction, or assistance from anyone before submission.</w:t>
      </w:r>
      <w:r w:rsidRPr="333592A6">
        <w:rPr>
          <w:rFonts w:ascii="Arial" w:eastAsia="Arial" w:hAnsi="Arial" w:cs="Arial"/>
          <w:sz w:val="22"/>
          <w:szCs w:val="22"/>
          <w:lang w:val="en-NZ"/>
        </w:rPr>
        <w:t xml:space="preserve"> </w:t>
      </w:r>
    </w:p>
    <w:p w14:paraId="5599B589" w14:textId="77777777" w:rsidR="008236DE" w:rsidRDefault="008236DE">
      <w:pPr>
        <w:spacing w:before="240" w:after="180"/>
        <w:rPr>
          <w:rFonts w:ascii="Arial" w:eastAsia="Arial" w:hAnsi="Arial" w:cs="Arial"/>
          <w:b/>
          <w:bCs/>
          <w:sz w:val="28"/>
          <w:szCs w:val="28"/>
          <w:lang w:val="en-NZ"/>
        </w:rPr>
      </w:pPr>
    </w:p>
    <w:p w14:paraId="654A232F" w14:textId="524AE739" w:rsidR="616B7AAE" w:rsidRDefault="616B7AAE" w:rsidP="004E7D85">
      <w:pPr>
        <w:spacing w:before="240" w:after="180"/>
        <w:rPr>
          <w:rFonts w:ascii="Arial" w:eastAsia="Arial" w:hAnsi="Arial" w:cs="Arial"/>
          <w:b/>
          <w:bCs/>
          <w:sz w:val="28"/>
          <w:szCs w:val="28"/>
          <w:lang w:val="en-NZ"/>
        </w:rPr>
      </w:pPr>
      <w:r w:rsidRPr="333592A6">
        <w:rPr>
          <w:rFonts w:ascii="Arial" w:eastAsia="Arial" w:hAnsi="Arial" w:cs="Arial"/>
          <w:b/>
          <w:bCs/>
          <w:sz w:val="28"/>
          <w:szCs w:val="28"/>
          <w:lang w:val="en-NZ"/>
        </w:rPr>
        <w:lastRenderedPageBreak/>
        <w:t xml:space="preserve">Resource requirements </w:t>
      </w:r>
    </w:p>
    <w:p w14:paraId="26FD65E2" w14:textId="1E02EE3F" w:rsidR="008236DE" w:rsidRDefault="616B7AAE" w:rsidP="008941E6">
      <w:pPr>
        <w:rPr>
          <w:rFonts w:ascii="Arial" w:eastAsia="Arial" w:hAnsi="Arial" w:cs="Arial"/>
          <w:sz w:val="22"/>
          <w:szCs w:val="22"/>
          <w:lang w:val="en-NZ"/>
        </w:rPr>
      </w:pPr>
      <w:r w:rsidRPr="333592A6">
        <w:rPr>
          <w:rFonts w:ascii="Arial" w:eastAsia="Arial" w:hAnsi="Arial" w:cs="Arial"/>
          <w:sz w:val="22"/>
          <w:szCs w:val="22"/>
        </w:rPr>
        <w:t>A range of resources to support drafting and reworking could include word lists, dictionaries, textbooks, or grammar notes.</w:t>
      </w:r>
      <w:r w:rsidRPr="333592A6">
        <w:rPr>
          <w:rFonts w:ascii="Arial" w:eastAsia="Arial" w:hAnsi="Arial" w:cs="Arial"/>
          <w:sz w:val="22"/>
          <w:szCs w:val="22"/>
          <w:lang w:val="en-NZ"/>
        </w:rPr>
        <w:t xml:space="preserve"> </w:t>
      </w:r>
    </w:p>
    <w:p w14:paraId="2221EF3F" w14:textId="77777777" w:rsidR="008236DE" w:rsidRDefault="008236DE">
      <w:pPr>
        <w:rPr>
          <w:rFonts w:ascii="Arial" w:eastAsia="Arial" w:hAnsi="Arial" w:cs="Arial"/>
          <w:sz w:val="22"/>
          <w:szCs w:val="22"/>
          <w:lang w:val="en-NZ"/>
        </w:rPr>
      </w:pPr>
      <w:r>
        <w:rPr>
          <w:rFonts w:ascii="Arial" w:eastAsia="Arial" w:hAnsi="Arial" w:cs="Arial"/>
          <w:sz w:val="22"/>
          <w:szCs w:val="22"/>
          <w:lang w:val="en-NZ"/>
        </w:rPr>
        <w:br w:type="page"/>
      </w:r>
    </w:p>
    <w:p w14:paraId="79A243AA" w14:textId="7A0E4E72" w:rsidR="333592A6" w:rsidRDefault="333592A6"/>
    <w:p w14:paraId="7DAB986A" w14:textId="77777777" w:rsidR="00AD4E5A" w:rsidRPr="00197D95" w:rsidRDefault="004D2B41" w:rsidP="004D2B41">
      <w:pPr>
        <w:pStyle w:val="NCEAHeaderboxed"/>
        <w:pBdr>
          <w:top w:val="single" w:sz="8" w:space="1" w:color="auto"/>
          <w:left w:val="single" w:sz="8" w:space="4" w:color="auto"/>
          <w:bottom w:val="single" w:sz="8" w:space="1" w:color="auto"/>
          <w:right w:val="single" w:sz="8" w:space="4" w:color="auto"/>
        </w:pBdr>
        <w:spacing w:before="0" w:after="120"/>
        <w:rPr>
          <w:color w:val="auto"/>
        </w:rPr>
      </w:pPr>
      <w:r w:rsidRPr="00197D95">
        <w:rPr>
          <w:color w:val="auto"/>
        </w:rPr>
        <w:t xml:space="preserve">Internal Assessment Resource </w:t>
      </w:r>
    </w:p>
    <w:p w14:paraId="3B03159E" w14:textId="77777777" w:rsidR="00F77711" w:rsidRPr="00512DEC" w:rsidRDefault="00F77711" w:rsidP="00F77711">
      <w:pPr>
        <w:pStyle w:val="NCEAHeadInfoL2"/>
        <w:tabs>
          <w:tab w:val="left" w:pos="3261"/>
        </w:tabs>
        <w:ind w:left="3261" w:hanging="3261"/>
        <w:rPr>
          <w:b w:val="0"/>
          <w:szCs w:val="28"/>
        </w:rPr>
      </w:pPr>
      <w:r w:rsidRPr="00512DEC">
        <w:rPr>
          <w:szCs w:val="28"/>
        </w:rPr>
        <w:t>Achievement standard:</w:t>
      </w:r>
      <w:r w:rsidRPr="00512DEC">
        <w:rPr>
          <w:szCs w:val="28"/>
        </w:rPr>
        <w:tab/>
      </w:r>
      <w:r>
        <w:rPr>
          <w:b w:val="0"/>
          <w:szCs w:val="22"/>
        </w:rPr>
        <w:t>91683</w:t>
      </w:r>
    </w:p>
    <w:p w14:paraId="006112AA" w14:textId="77777777" w:rsidR="00F77711" w:rsidRPr="00512DEC" w:rsidRDefault="00F77711" w:rsidP="00F77711">
      <w:pPr>
        <w:pStyle w:val="NCEAHeadInfoL2"/>
        <w:tabs>
          <w:tab w:val="left" w:pos="3261"/>
        </w:tabs>
        <w:ind w:left="3261" w:hanging="3261"/>
        <w:rPr>
          <w:b w:val="0"/>
          <w:color w:val="000000" w:themeColor="text1"/>
          <w:szCs w:val="28"/>
          <w:lang w:val="en-AU"/>
        </w:rPr>
      </w:pPr>
      <w:r w:rsidRPr="00512DEC">
        <w:rPr>
          <w:szCs w:val="28"/>
        </w:rPr>
        <w:t>Standard title:</w:t>
      </w:r>
      <w:r w:rsidRPr="00512DEC">
        <w:rPr>
          <w:b w:val="0"/>
          <w:szCs w:val="28"/>
        </w:rPr>
        <w:tab/>
      </w:r>
      <w:r w:rsidRPr="006E2194">
        <w:rPr>
          <w:b w:val="0"/>
        </w:rPr>
        <w:t xml:space="preserve">Write a variety of text types in clear </w:t>
      </w:r>
      <w:r>
        <w:rPr>
          <w:b w:val="0"/>
        </w:rPr>
        <w:t>Lea Faka-Tonga</w:t>
      </w:r>
      <w:r w:rsidRPr="006E2194">
        <w:rPr>
          <w:b w:val="0"/>
        </w:rPr>
        <w:t xml:space="preserve"> to explore and justify varied ideas and perspectives</w:t>
      </w:r>
    </w:p>
    <w:p w14:paraId="2715A314" w14:textId="77777777" w:rsidR="00F77711" w:rsidRPr="00512DEC" w:rsidRDefault="00F77711" w:rsidP="00F77711">
      <w:pPr>
        <w:pStyle w:val="NCEAHeadInfoL2"/>
        <w:tabs>
          <w:tab w:val="left" w:pos="3261"/>
        </w:tabs>
        <w:ind w:left="3261" w:hanging="3261"/>
        <w:rPr>
          <w:b w:val="0"/>
          <w:color w:val="000000" w:themeColor="text1"/>
          <w:szCs w:val="28"/>
        </w:rPr>
      </w:pPr>
      <w:r w:rsidRPr="00512DEC">
        <w:rPr>
          <w:szCs w:val="28"/>
        </w:rPr>
        <w:t xml:space="preserve">Credits: </w:t>
      </w:r>
      <w:r w:rsidRPr="00512DEC">
        <w:rPr>
          <w:szCs w:val="28"/>
        </w:rPr>
        <w:tab/>
      </w:r>
      <w:r>
        <w:rPr>
          <w:b w:val="0"/>
          <w:szCs w:val="22"/>
        </w:rPr>
        <w:t>5</w:t>
      </w:r>
    </w:p>
    <w:p w14:paraId="041E0D43" w14:textId="77777777" w:rsidR="00F77711" w:rsidRPr="00512DEC" w:rsidRDefault="00F77711" w:rsidP="00F77711">
      <w:pPr>
        <w:pStyle w:val="NCEAHeadInfoL2"/>
        <w:tabs>
          <w:tab w:val="left" w:pos="3261"/>
        </w:tabs>
        <w:ind w:left="3261" w:hanging="3261"/>
        <w:rPr>
          <w:b w:val="0"/>
          <w:szCs w:val="28"/>
        </w:rPr>
      </w:pPr>
      <w:r w:rsidRPr="00512DEC">
        <w:rPr>
          <w:szCs w:val="28"/>
        </w:rPr>
        <w:t xml:space="preserve">Resource title: </w:t>
      </w:r>
      <w:r w:rsidRPr="00512DEC">
        <w:rPr>
          <w:szCs w:val="28"/>
        </w:rPr>
        <w:tab/>
      </w:r>
      <w:r w:rsidRPr="00197D95">
        <w:rPr>
          <w:b w:val="0"/>
        </w:rPr>
        <w:t>A virtual classroom</w:t>
      </w:r>
    </w:p>
    <w:p w14:paraId="0FEF80C9" w14:textId="70129CF8" w:rsidR="00F77711" w:rsidRPr="00512DEC" w:rsidRDefault="00F77711" w:rsidP="00F77711">
      <w:pPr>
        <w:pStyle w:val="NCEAHeadInfoL2"/>
        <w:tabs>
          <w:tab w:val="left" w:pos="3261"/>
        </w:tabs>
        <w:ind w:left="3261" w:hanging="3261"/>
        <w:rPr>
          <w:b w:val="0"/>
          <w:szCs w:val="28"/>
        </w:rPr>
      </w:pPr>
      <w:r w:rsidRPr="00512DEC">
        <w:rPr>
          <w:szCs w:val="28"/>
          <w:lang w:val="en-AU"/>
        </w:rPr>
        <w:t xml:space="preserve">Resource reference: </w:t>
      </w:r>
      <w:r w:rsidRPr="00512DEC">
        <w:rPr>
          <w:szCs w:val="28"/>
          <w:lang w:val="en-AU"/>
        </w:rPr>
        <w:tab/>
      </w:r>
      <w:r w:rsidRPr="00F532AD">
        <w:rPr>
          <w:b w:val="0"/>
          <w:lang w:val="en-GB"/>
        </w:rPr>
        <w:t xml:space="preserve">Languages </w:t>
      </w:r>
      <w:r>
        <w:rPr>
          <w:b w:val="0"/>
        </w:rPr>
        <w:t>3</w:t>
      </w:r>
      <w:r w:rsidRPr="00F532AD">
        <w:rPr>
          <w:b w:val="0"/>
          <w:lang w:val="en-GB"/>
        </w:rPr>
        <w:t>.</w:t>
      </w:r>
      <w:r>
        <w:rPr>
          <w:b w:val="0"/>
        </w:rPr>
        <w:t>5B</w:t>
      </w:r>
      <w:r>
        <w:rPr>
          <w:b w:val="0"/>
          <w:lang w:val="en-GB"/>
        </w:rPr>
        <w:t xml:space="preserve"> v</w:t>
      </w:r>
      <w:r w:rsidR="00D1055D">
        <w:rPr>
          <w:b w:val="0"/>
          <w:lang w:val="en-GB"/>
        </w:rPr>
        <w:t>4</w:t>
      </w:r>
      <w:r w:rsidRPr="00F532AD">
        <w:rPr>
          <w:b w:val="0"/>
          <w:lang w:val="en-GB"/>
        </w:rPr>
        <w:t xml:space="preserve"> </w:t>
      </w:r>
      <w:r>
        <w:rPr>
          <w:b w:val="0"/>
        </w:rPr>
        <w:t>Lea Faka-Tonga</w:t>
      </w:r>
    </w:p>
    <w:p w14:paraId="722C5065" w14:textId="77777777" w:rsidR="00F77711" w:rsidRPr="000B50B6" w:rsidRDefault="00F77711" w:rsidP="00F77711">
      <w:pPr>
        <w:pStyle w:val="NCEAInstructionsbanner"/>
        <w:rPr>
          <w:sz w:val="32"/>
          <w:u w:val="single"/>
          <w:lang w:val="en-AU"/>
        </w:rPr>
      </w:pPr>
      <w:r w:rsidRPr="000B50B6">
        <w:rPr>
          <w:lang w:val="en-AU"/>
        </w:rPr>
        <w:t>Student instructions</w:t>
      </w:r>
    </w:p>
    <w:p w14:paraId="2915276E" w14:textId="77777777" w:rsidR="00AD4E5A" w:rsidRPr="00197D95" w:rsidRDefault="00AD4E5A" w:rsidP="00AD4E5A">
      <w:pPr>
        <w:pStyle w:val="NCEAL2heading"/>
        <w:rPr>
          <w:lang w:val="en-NZ"/>
        </w:rPr>
      </w:pPr>
      <w:r w:rsidRPr="00197D95">
        <w:rPr>
          <w:lang w:val="en-NZ"/>
        </w:rPr>
        <w:t>Introduction</w:t>
      </w:r>
    </w:p>
    <w:p w14:paraId="2B9680CD" w14:textId="77777777" w:rsidR="00AD4E5A" w:rsidRPr="00197D95" w:rsidRDefault="00AD4E5A" w:rsidP="00AD4E5A">
      <w:pPr>
        <w:pStyle w:val="NCEAbodytext"/>
      </w:pPr>
      <w:r w:rsidRPr="7DB75B81">
        <w:rPr>
          <w:lang w:val="en-GB"/>
        </w:rPr>
        <w:t xml:space="preserve">Imagine that your </w:t>
      </w:r>
      <w:r w:rsidR="00805BC7" w:rsidRPr="7DB75B81">
        <w:rPr>
          <w:lang w:val="en-GB"/>
        </w:rPr>
        <w:t>Lea Faka-</w:t>
      </w:r>
      <w:r w:rsidR="00B476E4" w:rsidRPr="7DB75B81">
        <w:rPr>
          <w:lang w:val="en-GB"/>
        </w:rPr>
        <w:t>Tonga</w:t>
      </w:r>
      <w:r w:rsidRPr="7DB75B81">
        <w:rPr>
          <w:lang w:val="en-GB"/>
        </w:rPr>
        <w:t xml:space="preserve"> class is establishing a virtual classroom on the school intranet. You are required to write </w:t>
      </w:r>
      <w:r w:rsidR="00DD2ECF" w:rsidRPr="7DB75B81">
        <w:rPr>
          <w:lang w:val="en-GB"/>
        </w:rPr>
        <w:t xml:space="preserve">a minimum of two </w:t>
      </w:r>
      <w:r w:rsidRPr="7DB75B81">
        <w:rPr>
          <w:lang w:val="en-GB"/>
        </w:rPr>
        <w:t xml:space="preserve">texts </w:t>
      </w:r>
      <w:r w:rsidR="00281DA8" w:rsidRPr="7DB75B81">
        <w:rPr>
          <w:lang w:val="en-GB"/>
        </w:rPr>
        <w:t xml:space="preserve">in </w:t>
      </w:r>
      <w:r w:rsidR="00805BC7" w:rsidRPr="7DB75B81">
        <w:rPr>
          <w:lang w:val="en-GB"/>
        </w:rPr>
        <w:t>Lea Faka-Tonga</w:t>
      </w:r>
      <w:r w:rsidR="00281DA8" w:rsidRPr="7DB75B81">
        <w:rPr>
          <w:lang w:val="en-GB"/>
        </w:rPr>
        <w:t xml:space="preserve"> </w:t>
      </w:r>
      <w:r w:rsidRPr="7DB75B81">
        <w:rPr>
          <w:lang w:val="en-GB"/>
        </w:rPr>
        <w:t>for this virtual classroom.</w:t>
      </w:r>
    </w:p>
    <w:p w14:paraId="47D80A25" w14:textId="77777777" w:rsidR="00AD4E5A" w:rsidRPr="00197D95" w:rsidRDefault="00AD4E5A" w:rsidP="00AD4E5A">
      <w:pPr>
        <w:pStyle w:val="NCEAbodytext"/>
      </w:pPr>
      <w:r w:rsidRPr="7DB75B81">
        <w:rPr>
          <w:lang w:val="en-GB"/>
        </w:rPr>
        <w:t xml:space="preserve">Write in </w:t>
      </w:r>
      <w:r w:rsidRPr="7DB75B81">
        <w:rPr>
          <w:lang w:val="en-GB" w:eastAsia="en-GB"/>
        </w:rPr>
        <w:t>a format and style that is linguistically and culturally appropriate. Ensure that the content is informed, well organised, and fit for the purpose and audience</w:t>
      </w:r>
      <w:r w:rsidR="00281DA8" w:rsidRPr="7DB75B81">
        <w:rPr>
          <w:lang w:val="en-GB" w:eastAsia="en-GB"/>
        </w:rPr>
        <w:t>.</w:t>
      </w:r>
    </w:p>
    <w:p w14:paraId="62BA6014" w14:textId="1EEC697E" w:rsidR="00AD4E5A" w:rsidRDefault="27633A12" w:rsidP="333592A6">
      <w:pPr>
        <w:pStyle w:val="NCEAbodytext"/>
        <w:rPr>
          <w:rFonts w:eastAsia="Arial"/>
          <w:szCs w:val="22"/>
        </w:rPr>
      </w:pPr>
      <w:r w:rsidRPr="333592A6">
        <w:rPr>
          <w:rFonts w:eastAsia="Arial"/>
          <w:szCs w:val="22"/>
        </w:rPr>
        <w:t xml:space="preserve">All work must be your own. </w:t>
      </w:r>
      <w:r w:rsidRPr="333592A6">
        <w:rPr>
          <w:rFonts w:eastAsia="Arial"/>
          <w:szCs w:val="22"/>
          <w:lang w:val="en-GB"/>
        </w:rPr>
        <w:t xml:space="preserve">The use of chatbots, generative AI, paraphrasing tools, spell checkers, or other tools that can automatically generate content is </w:t>
      </w:r>
      <w:r w:rsidRPr="333592A6">
        <w:rPr>
          <w:rFonts w:eastAsia="Arial"/>
          <w:b/>
          <w:bCs/>
          <w:szCs w:val="22"/>
          <w:lang w:val="en-GB"/>
        </w:rPr>
        <w:t>not</w:t>
      </w:r>
      <w:r w:rsidRPr="333592A6">
        <w:rPr>
          <w:rFonts w:eastAsia="Arial"/>
          <w:szCs w:val="22"/>
          <w:lang w:val="en-GB"/>
        </w:rPr>
        <w:t xml:space="preserve"> permitted and material generated by these tools should not be submitted as part of your work. You may </w:t>
      </w:r>
      <w:r w:rsidRPr="333592A6">
        <w:rPr>
          <w:rFonts w:eastAsia="Arial"/>
          <w:b/>
          <w:bCs/>
          <w:szCs w:val="22"/>
          <w:lang w:val="en-GB"/>
        </w:rPr>
        <w:t>not</w:t>
      </w:r>
      <w:r w:rsidRPr="333592A6">
        <w:rPr>
          <w:rFonts w:eastAsia="Arial"/>
          <w:szCs w:val="22"/>
          <w:lang w:val="en-GB"/>
        </w:rPr>
        <w:t xml:space="preserve">: </w:t>
      </w:r>
      <w:r w:rsidRPr="333592A6">
        <w:rPr>
          <w:rFonts w:eastAsia="Arial"/>
          <w:szCs w:val="22"/>
        </w:rPr>
        <w:t xml:space="preserve"> </w:t>
      </w:r>
    </w:p>
    <w:p w14:paraId="598643FE" w14:textId="168419A2" w:rsidR="27633A12" w:rsidRDefault="27633A12" w:rsidP="00CE7A95">
      <w:pPr>
        <w:pStyle w:val="ListParagraph"/>
        <w:numPr>
          <w:ilvl w:val="0"/>
          <w:numId w:val="3"/>
        </w:numPr>
        <w:spacing w:before="80" w:after="80"/>
        <w:ind w:left="397" w:hanging="397"/>
        <w:contextualSpacing w:val="0"/>
        <w:rPr>
          <w:rFonts w:ascii="Arial" w:eastAsia="Arial" w:hAnsi="Arial" w:cs="Arial"/>
          <w:sz w:val="22"/>
          <w:szCs w:val="22"/>
          <w:lang w:val="en-NZ"/>
        </w:rPr>
      </w:pPr>
      <w:r w:rsidRPr="6870F40F">
        <w:rPr>
          <w:rFonts w:ascii="Arial" w:eastAsia="Arial" w:hAnsi="Arial" w:cs="Arial"/>
          <w:sz w:val="22"/>
          <w:szCs w:val="22"/>
        </w:rPr>
        <w:t>copy from another person or source without appropriate acknowledgement and significant modification</w:t>
      </w:r>
      <w:r w:rsidR="677B7529" w:rsidRPr="6870F40F">
        <w:rPr>
          <w:rFonts w:ascii="Arial" w:eastAsia="Arial" w:hAnsi="Arial" w:cs="Arial"/>
          <w:sz w:val="22"/>
          <w:szCs w:val="22"/>
        </w:rPr>
        <w:t>,</w:t>
      </w:r>
      <w:r w:rsidRPr="6870F40F">
        <w:rPr>
          <w:rFonts w:ascii="Arial" w:eastAsia="Arial" w:hAnsi="Arial" w:cs="Arial"/>
          <w:sz w:val="22"/>
          <w:szCs w:val="22"/>
        </w:rPr>
        <w:t xml:space="preserve"> using </w:t>
      </w:r>
      <w:r w:rsidR="1A412F25" w:rsidRPr="6870F40F">
        <w:rPr>
          <w:rFonts w:ascii="Arial" w:eastAsia="Arial" w:hAnsi="Arial" w:cs="Arial"/>
          <w:sz w:val="22"/>
          <w:szCs w:val="22"/>
        </w:rPr>
        <w:t>your</w:t>
      </w:r>
      <w:r w:rsidRPr="6870F40F">
        <w:rPr>
          <w:rFonts w:ascii="Arial" w:eastAsia="Arial" w:hAnsi="Arial" w:cs="Arial"/>
          <w:sz w:val="22"/>
          <w:szCs w:val="22"/>
        </w:rPr>
        <w:t xml:space="preserve"> own words</w:t>
      </w:r>
      <w:r w:rsidRPr="6870F40F">
        <w:rPr>
          <w:rFonts w:ascii="Arial" w:eastAsia="Arial" w:hAnsi="Arial" w:cs="Arial"/>
          <w:sz w:val="22"/>
          <w:szCs w:val="22"/>
          <w:lang w:val="en-NZ"/>
        </w:rPr>
        <w:t xml:space="preserve"> </w:t>
      </w:r>
    </w:p>
    <w:p w14:paraId="1B4874F3" w14:textId="0BAF3090" w:rsidR="27633A12" w:rsidRDefault="27633A12" w:rsidP="00CE7A95">
      <w:pPr>
        <w:pStyle w:val="ListParagraph"/>
        <w:numPr>
          <w:ilvl w:val="0"/>
          <w:numId w:val="2"/>
        </w:numPr>
        <w:spacing w:before="80" w:after="80"/>
        <w:ind w:left="397" w:hanging="397"/>
        <w:contextualSpacing w:val="0"/>
        <w:rPr>
          <w:rFonts w:ascii="Arial" w:eastAsia="Arial" w:hAnsi="Arial" w:cs="Arial"/>
          <w:sz w:val="22"/>
          <w:szCs w:val="22"/>
          <w:lang w:val="en-NZ"/>
        </w:rPr>
      </w:pPr>
      <w:r w:rsidRPr="333592A6">
        <w:rPr>
          <w:rFonts w:ascii="Arial" w:eastAsia="Arial" w:hAnsi="Arial" w:cs="Arial"/>
          <w:sz w:val="22"/>
          <w:szCs w:val="22"/>
        </w:rPr>
        <w:t>receive guidance, scaffolding, instruction, or assistance from anyone before submission</w:t>
      </w:r>
      <w:r w:rsidRPr="333592A6">
        <w:rPr>
          <w:rFonts w:ascii="Arial" w:eastAsia="Arial" w:hAnsi="Arial" w:cs="Arial"/>
          <w:sz w:val="22"/>
          <w:szCs w:val="22"/>
          <w:lang w:val="en-NZ"/>
        </w:rPr>
        <w:t xml:space="preserve"> </w:t>
      </w:r>
    </w:p>
    <w:p w14:paraId="0273825B" w14:textId="2E83B753" w:rsidR="27633A12" w:rsidRDefault="27633A12" w:rsidP="00CE7A95">
      <w:pPr>
        <w:pStyle w:val="ListParagraph"/>
        <w:numPr>
          <w:ilvl w:val="0"/>
          <w:numId w:val="1"/>
        </w:numPr>
        <w:spacing w:before="80" w:after="80"/>
        <w:ind w:left="397" w:hanging="397"/>
        <w:contextualSpacing w:val="0"/>
        <w:rPr>
          <w:rFonts w:ascii="Arial" w:eastAsia="Arial" w:hAnsi="Arial" w:cs="Arial"/>
          <w:sz w:val="22"/>
          <w:szCs w:val="22"/>
          <w:lang w:val="en-NZ"/>
        </w:rPr>
      </w:pPr>
      <w:r w:rsidRPr="333592A6">
        <w:rPr>
          <w:rFonts w:ascii="Arial" w:eastAsia="Arial" w:hAnsi="Arial" w:cs="Arial"/>
          <w:sz w:val="22"/>
          <w:szCs w:val="22"/>
        </w:rPr>
        <w:t>use the language samples from the assessment schedule in your own work without substantial modification.</w:t>
      </w:r>
      <w:r w:rsidRPr="333592A6">
        <w:rPr>
          <w:rFonts w:ascii="Arial" w:eastAsia="Arial" w:hAnsi="Arial" w:cs="Arial"/>
          <w:sz w:val="22"/>
          <w:szCs w:val="22"/>
          <w:lang w:val="en-NZ"/>
        </w:rPr>
        <w:t xml:space="preserve"> </w:t>
      </w:r>
    </w:p>
    <w:p w14:paraId="3B8410F9" w14:textId="500E8DEE" w:rsidR="27633A12" w:rsidRDefault="27633A12" w:rsidP="008D5F6E">
      <w:pPr>
        <w:spacing w:before="120" w:after="120"/>
        <w:rPr>
          <w:rFonts w:ascii="Arial" w:eastAsia="Arial" w:hAnsi="Arial" w:cs="Arial"/>
          <w:sz w:val="22"/>
          <w:szCs w:val="22"/>
          <w:lang w:val="en-NZ"/>
        </w:rPr>
      </w:pPr>
      <w:r w:rsidRPr="333592A6">
        <w:rPr>
          <w:rFonts w:ascii="Arial" w:eastAsia="Arial" w:hAnsi="Arial" w:cs="Arial"/>
          <w:sz w:val="22"/>
          <w:szCs w:val="22"/>
          <w:lang w:val="en-NZ"/>
        </w:rPr>
        <w:t xml:space="preserve">There is no word limit but it is recommended that, across the texts, you write a total of about </w:t>
      </w:r>
      <w:r w:rsidRPr="008D5F6E">
        <w:rPr>
          <w:rFonts w:ascii="Arial" w:eastAsia="Arial" w:hAnsi="Arial" w:cs="Arial"/>
          <w:sz w:val="22"/>
          <w:szCs w:val="22"/>
          <w:lang w:val="en-AU"/>
        </w:rPr>
        <w:t>400–500 words</w:t>
      </w:r>
      <w:r w:rsidRPr="333592A6">
        <w:rPr>
          <w:rFonts w:ascii="Arial" w:eastAsia="Arial" w:hAnsi="Arial" w:cs="Arial"/>
          <w:sz w:val="22"/>
          <w:szCs w:val="22"/>
          <w:lang w:val="en-AU"/>
        </w:rPr>
        <w:t>.</w:t>
      </w:r>
      <w:r w:rsidRPr="333592A6">
        <w:rPr>
          <w:rFonts w:ascii="Arial" w:eastAsia="Arial" w:hAnsi="Arial" w:cs="Arial"/>
          <w:sz w:val="22"/>
          <w:szCs w:val="22"/>
          <w:lang w:val="en-NZ"/>
        </w:rPr>
        <w:t xml:space="preserve"> Quality is however more important than quantity.</w:t>
      </w:r>
    </w:p>
    <w:p w14:paraId="6D52333F" w14:textId="0DF7946C" w:rsidR="27633A12" w:rsidRDefault="27633A12" w:rsidP="008D5F6E">
      <w:pPr>
        <w:spacing w:before="120" w:after="120"/>
        <w:rPr>
          <w:rFonts w:ascii="Arial" w:eastAsia="Arial" w:hAnsi="Arial" w:cs="Arial"/>
          <w:sz w:val="22"/>
          <w:szCs w:val="22"/>
        </w:rPr>
      </w:pPr>
      <w:r w:rsidRPr="333592A6">
        <w:rPr>
          <w:rFonts w:ascii="Arial" w:eastAsia="Arial" w:hAnsi="Arial" w:cs="Arial"/>
          <w:sz w:val="22"/>
          <w:szCs w:val="22"/>
        </w:rPr>
        <w:t>You may draft and revise your writing. You may use resources such as word lists, dictionaries, textbooks, or grammar notes to help you. But you may not ask someone else to proofread or correct your writing. Only your final versions will be assessed.</w:t>
      </w:r>
    </w:p>
    <w:p w14:paraId="4C06808C" w14:textId="47ACCEEE" w:rsidR="27633A12" w:rsidRDefault="27633A12" w:rsidP="008D5F6E">
      <w:pPr>
        <w:spacing w:before="120" w:after="120" w:line="259" w:lineRule="auto"/>
        <w:rPr>
          <w:rFonts w:ascii="Arial" w:eastAsia="Arial" w:hAnsi="Arial" w:cs="Arial"/>
          <w:sz w:val="22"/>
          <w:szCs w:val="22"/>
          <w:lang w:val="en-NZ"/>
        </w:rPr>
      </w:pPr>
      <w:r w:rsidRPr="333592A6">
        <w:rPr>
          <w:rFonts w:ascii="Arial" w:eastAsia="Arial" w:hAnsi="Arial" w:cs="Arial"/>
          <w:sz w:val="22"/>
          <w:szCs w:val="22"/>
          <w:lang w:val="en-NZ"/>
        </w:rPr>
        <w:t>You will be assessed on how effectively you use Lea Faka-Tonga to explore and justify a variety of ideas and perspectives in your pieces of writing.</w:t>
      </w:r>
    </w:p>
    <w:p w14:paraId="7CA852FA" w14:textId="0B3F08DA" w:rsidR="27633A12" w:rsidRPr="008D5F6E" w:rsidRDefault="27633A12" w:rsidP="008D5F6E">
      <w:pPr>
        <w:spacing w:before="120" w:after="120"/>
        <w:rPr>
          <w:rFonts w:ascii="Arial" w:eastAsia="Arial" w:hAnsi="Arial" w:cs="Arial"/>
          <w:sz w:val="22"/>
          <w:szCs w:val="22"/>
          <w:lang w:val="en-NZ"/>
        </w:rPr>
      </w:pPr>
      <w:r w:rsidRPr="333592A6">
        <w:rPr>
          <w:rFonts w:ascii="Arial" w:eastAsia="Arial" w:hAnsi="Arial" w:cs="Arial"/>
          <w:sz w:val="22"/>
          <w:szCs w:val="22"/>
        </w:rPr>
        <w:t>The writing will take place throughout the year, during or at the conclusion of a relevant programme of work.</w:t>
      </w:r>
      <w:r w:rsidRPr="333592A6">
        <w:rPr>
          <w:rFonts w:ascii="Arial" w:eastAsia="Arial" w:hAnsi="Arial" w:cs="Arial"/>
          <w:sz w:val="22"/>
          <w:szCs w:val="22"/>
          <w:lang w:val="en-NZ"/>
        </w:rPr>
        <w:t xml:space="preserve"> </w:t>
      </w:r>
    </w:p>
    <w:p w14:paraId="519AB344" w14:textId="5BA07B3F" w:rsidR="27633A12" w:rsidRDefault="27633A12" w:rsidP="008D5F6E">
      <w:pPr>
        <w:pBdr>
          <w:top w:val="single" w:sz="8" w:space="4" w:color="333399"/>
          <w:left w:val="single" w:sz="8" w:space="4" w:color="333399"/>
          <w:bottom w:val="single" w:sz="8" w:space="10" w:color="000080"/>
          <w:right w:val="single" w:sz="8" w:space="4" w:color="333399"/>
        </w:pBdr>
        <w:spacing w:before="80" w:after="80"/>
        <w:ind w:left="567" w:right="567"/>
        <w:rPr>
          <w:rFonts w:ascii="Arial" w:eastAsia="Arial" w:hAnsi="Arial" w:cs="Arial"/>
          <w:color w:val="666699"/>
          <w:sz w:val="20"/>
          <w:szCs w:val="20"/>
          <w:lang w:val="en-NZ"/>
        </w:rPr>
      </w:pPr>
      <w:r w:rsidRPr="333592A6">
        <w:rPr>
          <w:rFonts w:ascii="Arial" w:eastAsia="Arial" w:hAnsi="Arial" w:cs="Arial"/>
          <w:b/>
          <w:bCs/>
          <w:color w:val="666699"/>
          <w:sz w:val="20"/>
          <w:szCs w:val="20"/>
          <w:lang w:val="en-NZ"/>
        </w:rPr>
        <w:t xml:space="preserve">Teacher note: </w:t>
      </w:r>
      <w:r w:rsidRPr="333592A6">
        <w:rPr>
          <w:rFonts w:ascii="Arial" w:eastAsia="Arial" w:hAnsi="Arial" w:cs="Arial"/>
          <w:color w:val="666699"/>
          <w:sz w:val="20"/>
          <w:szCs w:val="20"/>
          <w:lang w:val="en-NZ"/>
        </w:rPr>
        <w:t>Confirm how much class time your students will have to prepare and refine their drafts before final submission. Specify how drafts will be stored to ensure authenticity. Insert the dates for all checkpoints and the final submission here.</w:t>
      </w:r>
    </w:p>
    <w:p w14:paraId="7CAD2C69" w14:textId="77777777" w:rsidR="00AD4E5A" w:rsidRPr="00197D95" w:rsidRDefault="00AD4E5A" w:rsidP="00AD4E5A">
      <w:pPr>
        <w:pStyle w:val="NCEAL2heading"/>
        <w:rPr>
          <w:lang w:val="en-NZ"/>
        </w:rPr>
      </w:pPr>
      <w:r w:rsidRPr="00197D95">
        <w:rPr>
          <w:lang w:val="en-NZ"/>
        </w:rPr>
        <w:lastRenderedPageBreak/>
        <w:t>Task</w:t>
      </w:r>
    </w:p>
    <w:p w14:paraId="1A8DC0F7" w14:textId="77777777" w:rsidR="00AD4E5A" w:rsidRPr="00197D95" w:rsidRDefault="00AD4E5A" w:rsidP="00AD4E5A">
      <w:pPr>
        <w:pStyle w:val="NCEAbodytext"/>
      </w:pPr>
      <w:r w:rsidRPr="00197D95">
        <w:t xml:space="preserve">Write </w:t>
      </w:r>
      <w:r w:rsidR="00DD2ECF">
        <w:t>a minimum of two</w:t>
      </w:r>
      <w:r w:rsidR="00DD2ECF" w:rsidRPr="00197D95">
        <w:t xml:space="preserve"> </w:t>
      </w:r>
      <w:r w:rsidRPr="00197D95">
        <w:t xml:space="preserve">texts in </w:t>
      </w:r>
      <w:r w:rsidR="00805BC7">
        <w:t>Lea Faka-</w:t>
      </w:r>
      <w:r w:rsidR="00B476E4">
        <w:t>Tonga</w:t>
      </w:r>
      <w:r w:rsidRPr="00197D95">
        <w:t>, suitable for posting on your class’s (imaginary) virtual classroom pages on the school intranet.</w:t>
      </w:r>
    </w:p>
    <w:p w14:paraId="4B309148" w14:textId="77777777" w:rsidR="00AD4E5A" w:rsidRPr="00197D95" w:rsidRDefault="00AD4E5A" w:rsidP="00AD4E5A">
      <w:pPr>
        <w:pStyle w:val="NCEAbodytext"/>
      </w:pPr>
      <w:r w:rsidRPr="00197D95">
        <w:t>In your writing, you should:</w:t>
      </w:r>
    </w:p>
    <w:p w14:paraId="214250EC" w14:textId="77777777" w:rsidR="00AD4E5A" w:rsidRPr="00197D95" w:rsidRDefault="00AD4E5A" w:rsidP="00B476E4">
      <w:pPr>
        <w:pStyle w:val="NCEAbullets"/>
        <w:tabs>
          <w:tab w:val="clear" w:pos="0"/>
          <w:tab w:val="left" w:pos="357"/>
          <w:tab w:val="num" w:pos="426"/>
        </w:tabs>
        <w:ind w:left="357" w:hanging="357"/>
      </w:pPr>
      <w:r w:rsidRPr="00197D95">
        <w:t>express, explore, and justify (with explanations or evidence) your own ideas and perspectives</w:t>
      </w:r>
    </w:p>
    <w:p w14:paraId="08273871" w14:textId="77777777" w:rsidR="00AD4E5A" w:rsidRPr="00197D95" w:rsidRDefault="00AD4E5A" w:rsidP="00B476E4">
      <w:pPr>
        <w:pStyle w:val="NCEAbullets"/>
        <w:tabs>
          <w:tab w:val="clear" w:pos="0"/>
          <w:tab w:val="left" w:pos="357"/>
          <w:tab w:val="num" w:pos="426"/>
        </w:tabs>
        <w:ind w:left="357" w:hanging="357"/>
      </w:pPr>
      <w:r w:rsidRPr="00197D95">
        <w:t>explore and support/challenge (with explanations or evidence) the ideas and perspectives of others</w:t>
      </w:r>
    </w:p>
    <w:p w14:paraId="63ACFE32" w14:textId="77777777" w:rsidR="00AD4E5A" w:rsidRPr="00197D95" w:rsidRDefault="00AD4E5A" w:rsidP="00B476E4">
      <w:pPr>
        <w:pStyle w:val="NCEAbullets"/>
        <w:tabs>
          <w:tab w:val="clear" w:pos="0"/>
          <w:tab w:val="left" w:pos="357"/>
          <w:tab w:val="num" w:pos="426"/>
        </w:tabs>
        <w:ind w:left="357" w:hanging="357"/>
      </w:pPr>
      <w:r w:rsidRPr="00197D95">
        <w:t xml:space="preserve">use language and language features that </w:t>
      </w:r>
      <w:r w:rsidR="00BC7BBE">
        <w:t>are</w:t>
      </w:r>
      <w:r w:rsidRPr="00197D95">
        <w:t xml:space="preserve"> fit for purpose and audience</w:t>
      </w:r>
    </w:p>
    <w:p w14:paraId="7EA0B860" w14:textId="77777777" w:rsidR="00AD4E5A" w:rsidRPr="00304BE2" w:rsidRDefault="003D7B1F" w:rsidP="00B476E4">
      <w:pPr>
        <w:pStyle w:val="NCEAbullets"/>
        <w:widowControl/>
        <w:tabs>
          <w:tab w:val="clear" w:pos="0"/>
          <w:tab w:val="clear" w:pos="397"/>
          <w:tab w:val="clear" w:pos="794"/>
          <w:tab w:val="left" w:pos="357"/>
          <w:tab w:val="left" w:pos="426"/>
        </w:tabs>
        <w:ind w:left="357" w:hanging="357"/>
      </w:pPr>
      <w:r w:rsidRPr="00304BE2">
        <w:t>include some ideas and information from sources other than your own direct experience (for example, articles, films, or discussions with native speakers).</w:t>
      </w:r>
    </w:p>
    <w:p w14:paraId="76CE3082" w14:textId="77777777" w:rsidR="00AD4E5A" w:rsidRPr="00197D95" w:rsidRDefault="00AD4E5A" w:rsidP="00AD4E5A">
      <w:pPr>
        <w:pStyle w:val="NCEAbodytext"/>
      </w:pPr>
      <w:r w:rsidRPr="00197D95">
        <w:t xml:space="preserve">Choose </w:t>
      </w:r>
      <w:r w:rsidR="00DD2ECF">
        <w:t>a minimum of two</w:t>
      </w:r>
      <w:r w:rsidR="00DD2ECF" w:rsidRPr="00197D95">
        <w:t xml:space="preserve"> </w:t>
      </w:r>
      <w:r w:rsidRPr="00197D95">
        <w:t>of the four following scenarios as the basis for your written texts. The bullet points are suggestions only</w:t>
      </w:r>
      <w:r w:rsidR="002D6248" w:rsidRPr="00197D95">
        <w:t xml:space="preserve"> and should not limit your ideas</w:t>
      </w:r>
      <w:r w:rsidRPr="00197D95">
        <w:t>.</w:t>
      </w:r>
    </w:p>
    <w:p w14:paraId="5F27F252" w14:textId="77777777" w:rsidR="00AD4E5A" w:rsidRPr="00197D95" w:rsidRDefault="00AD4E5A" w:rsidP="00AD4E5A">
      <w:pPr>
        <w:pStyle w:val="NCEAbodytext"/>
      </w:pPr>
      <w:r w:rsidRPr="7DB75B81">
        <w:rPr>
          <w:lang w:val="en-GB"/>
        </w:rPr>
        <w:t xml:space="preserve">Use your language and cultural knowledge to organise each text so that it is appropriate for the purpose and audience. </w:t>
      </w:r>
    </w:p>
    <w:p w14:paraId="1A8820D0" w14:textId="77777777" w:rsidR="00AD4E5A" w:rsidRPr="00197D95" w:rsidRDefault="00AD4E5A" w:rsidP="00FD1A6D">
      <w:pPr>
        <w:pStyle w:val="NCEAL3heading"/>
        <w:spacing w:after="240"/>
        <w:rPr>
          <w:lang w:val="en-NZ"/>
        </w:rPr>
      </w:pPr>
      <w:r w:rsidRPr="00197D95">
        <w:rPr>
          <w:lang w:val="en-NZ"/>
        </w:rPr>
        <w:t>Film review</w:t>
      </w:r>
    </w:p>
    <w:p w14:paraId="735F8A0D" w14:textId="77777777" w:rsidR="00AD4E5A" w:rsidRPr="00197D95" w:rsidRDefault="00AD4E5A" w:rsidP="00AD4E5A">
      <w:pPr>
        <w:pStyle w:val="NCEAbodytext"/>
      </w:pPr>
      <w:r w:rsidRPr="00197D95">
        <w:t xml:space="preserve">You belong to a </w:t>
      </w:r>
      <w:r w:rsidR="00B476E4">
        <w:t>Tongan</w:t>
      </w:r>
      <w:r w:rsidRPr="00197D95">
        <w:t xml:space="preserve"> film club. Each week you view and discuss with the other members a </w:t>
      </w:r>
      <w:r w:rsidR="00B476E4">
        <w:t>Tongan</w:t>
      </w:r>
      <w:r w:rsidRPr="00197D95">
        <w:t xml:space="preserve"> film or a film about the </w:t>
      </w:r>
      <w:r w:rsidR="00B476E4">
        <w:t>Tongan</w:t>
      </w:r>
      <w:r w:rsidRPr="00197D95">
        <w:t xml:space="preserve"> culture. This week you have watched a film you feel particularly strongly about. Write a review and post it on your </w:t>
      </w:r>
      <w:r w:rsidR="00805BC7">
        <w:t>Lea Faka-Tonga</w:t>
      </w:r>
      <w:r w:rsidRPr="00197D95">
        <w:t xml:space="preserve"> intranet class webpage. </w:t>
      </w:r>
    </w:p>
    <w:p w14:paraId="3340014B" w14:textId="77777777" w:rsidR="00AD4E5A" w:rsidRPr="00197D95" w:rsidRDefault="00AD4E5A" w:rsidP="00AD4E5A">
      <w:pPr>
        <w:pStyle w:val="NCEAbodytext"/>
      </w:pPr>
      <w:r w:rsidRPr="00197D95">
        <w:t>In your review, you could:</w:t>
      </w:r>
    </w:p>
    <w:p w14:paraId="397E7BBB" w14:textId="77777777" w:rsidR="00AD4E5A" w:rsidRPr="00197D95" w:rsidRDefault="00AD4E5A" w:rsidP="00B476E4">
      <w:pPr>
        <w:pStyle w:val="NCEAbullets"/>
        <w:tabs>
          <w:tab w:val="clear" w:pos="0"/>
          <w:tab w:val="left" w:pos="357"/>
          <w:tab w:val="num" w:pos="426"/>
        </w:tabs>
        <w:ind w:left="357" w:hanging="357"/>
      </w:pPr>
      <w:r w:rsidRPr="00197D95">
        <w:t>discuss one or more aspects of this film (for example, themes, the development of characters, film techniques) in detail</w:t>
      </w:r>
    </w:p>
    <w:p w14:paraId="445D7479" w14:textId="77777777" w:rsidR="00AD4E5A" w:rsidRPr="00197D95" w:rsidRDefault="00AD4E5A" w:rsidP="00B476E4">
      <w:pPr>
        <w:pStyle w:val="NCEAbullets"/>
        <w:tabs>
          <w:tab w:val="clear" w:pos="0"/>
          <w:tab w:val="left" w:pos="357"/>
          <w:tab w:val="num" w:pos="426"/>
        </w:tabs>
        <w:ind w:left="357" w:hanging="357"/>
      </w:pPr>
      <w:r w:rsidRPr="00197D95">
        <w:t xml:space="preserve">express your </w:t>
      </w:r>
      <w:r w:rsidR="00E74D8B">
        <w:t>personal</w:t>
      </w:r>
      <w:r w:rsidR="00E74D8B" w:rsidRPr="00197D95">
        <w:t xml:space="preserve"> </w:t>
      </w:r>
      <w:r w:rsidRPr="00197D95">
        <w:t>response to this film</w:t>
      </w:r>
    </w:p>
    <w:p w14:paraId="504A20FF" w14:textId="77777777" w:rsidR="00AD4E5A" w:rsidRPr="00197D95" w:rsidRDefault="00AD4E5A" w:rsidP="00B476E4">
      <w:pPr>
        <w:pStyle w:val="NCEAbullets"/>
        <w:tabs>
          <w:tab w:val="clear" w:pos="0"/>
          <w:tab w:val="left" w:pos="357"/>
          <w:tab w:val="num" w:pos="426"/>
        </w:tabs>
        <w:ind w:left="357" w:hanging="357"/>
      </w:pPr>
      <w:r w:rsidRPr="00197D95">
        <w:t>include other views on this film</w:t>
      </w:r>
    </w:p>
    <w:p w14:paraId="46E0A4B6" w14:textId="77777777" w:rsidR="00AD4E5A" w:rsidRPr="00197D95" w:rsidRDefault="00AD4E5A" w:rsidP="00B476E4">
      <w:pPr>
        <w:pStyle w:val="NCEAbullets"/>
        <w:tabs>
          <w:tab w:val="clear" w:pos="0"/>
          <w:tab w:val="left" w:pos="357"/>
          <w:tab w:val="num" w:pos="426"/>
        </w:tabs>
        <w:ind w:left="357" w:hanging="357"/>
      </w:pPr>
      <w:r w:rsidRPr="00197D95">
        <w:t>give this film a rating out of five stars and justify your rating</w:t>
      </w:r>
    </w:p>
    <w:p w14:paraId="331BBE4C" w14:textId="09DBBE9A" w:rsidR="00AD4E5A" w:rsidRPr="00197D95" w:rsidRDefault="00AD4E5A" w:rsidP="7DB75B81">
      <w:pPr>
        <w:pStyle w:val="NCEAbullets"/>
        <w:tabs>
          <w:tab w:val="left" w:pos="357"/>
          <w:tab w:val="num" w:pos="426"/>
        </w:tabs>
        <w:ind w:left="357" w:hanging="357"/>
      </w:pPr>
      <w:r w:rsidRPr="7DB75B81">
        <w:rPr>
          <w:lang w:val="en-GB"/>
        </w:rPr>
        <w:t xml:space="preserve">give recommendations to </w:t>
      </w:r>
      <w:r w:rsidR="00B476E4" w:rsidRPr="7DB75B81">
        <w:rPr>
          <w:lang w:val="en-GB"/>
        </w:rPr>
        <w:t>Tongan</w:t>
      </w:r>
      <w:r w:rsidRPr="7DB75B81">
        <w:rPr>
          <w:b/>
          <w:bCs/>
          <w:lang w:val="en-GB"/>
        </w:rPr>
        <w:t xml:space="preserve"> </w:t>
      </w:r>
      <w:r w:rsidRPr="7DB75B81">
        <w:rPr>
          <w:lang w:val="en-GB"/>
        </w:rPr>
        <w:t>students on whether the film is worth viewing,</w:t>
      </w:r>
      <w:r w:rsidR="008D5F6E">
        <w:rPr>
          <w:lang w:val="en-GB"/>
        </w:rPr>
        <w:t xml:space="preserve"> </w:t>
      </w:r>
      <w:r w:rsidRPr="7DB75B81">
        <w:rPr>
          <w:lang w:val="en-GB"/>
        </w:rPr>
        <w:t>and justify your recommendations.</w:t>
      </w:r>
    </w:p>
    <w:p w14:paraId="4A603DD4" w14:textId="4E2BD896" w:rsidR="00AD4E5A" w:rsidRPr="00197D95" w:rsidRDefault="00AD4E5A" w:rsidP="00FD1A6D">
      <w:pPr>
        <w:pStyle w:val="NCEAL3heading"/>
        <w:spacing w:after="240"/>
        <w:rPr>
          <w:lang w:val="en-NZ"/>
        </w:rPr>
      </w:pPr>
      <w:r w:rsidRPr="00197D95">
        <w:rPr>
          <w:lang w:val="en-NZ"/>
        </w:rPr>
        <w:t>Celebrating Languages Week</w:t>
      </w:r>
    </w:p>
    <w:p w14:paraId="6930CE25" w14:textId="0320C6A4" w:rsidR="00AD4E5A" w:rsidRPr="00197D95" w:rsidRDefault="00AD4E5A" w:rsidP="7DB75B81">
      <w:pPr>
        <w:pStyle w:val="NCEAbullets"/>
        <w:numPr>
          <w:ilvl w:val="0"/>
          <w:numId w:val="0"/>
        </w:numPr>
        <w:tabs>
          <w:tab w:val="clear" w:pos="397"/>
        </w:tabs>
      </w:pPr>
      <w:r w:rsidRPr="7DB75B81">
        <w:rPr>
          <w:lang w:val="en-GB"/>
        </w:rPr>
        <w:t xml:space="preserve">Your school has held an event to celebrate Languages Week. Write an article about this event in </w:t>
      </w:r>
      <w:r w:rsidR="00805BC7" w:rsidRPr="7DB75B81">
        <w:rPr>
          <w:lang w:val="en-GB"/>
        </w:rPr>
        <w:t>Lea Faka-Tonga</w:t>
      </w:r>
      <w:r w:rsidRPr="7DB75B81">
        <w:rPr>
          <w:lang w:val="en-GB"/>
        </w:rPr>
        <w:t xml:space="preserve"> and post it on your </w:t>
      </w:r>
      <w:r w:rsidR="00805BC7" w:rsidRPr="7DB75B81">
        <w:rPr>
          <w:lang w:val="en-GB"/>
        </w:rPr>
        <w:t>Lea Faka-</w:t>
      </w:r>
      <w:r w:rsidR="00B476E4" w:rsidRPr="7DB75B81">
        <w:rPr>
          <w:lang w:val="en-GB"/>
        </w:rPr>
        <w:t>Tonga</w:t>
      </w:r>
      <w:r w:rsidRPr="7DB75B81">
        <w:rPr>
          <w:lang w:val="en-GB"/>
        </w:rPr>
        <w:t xml:space="preserve"> intranet class webpage.</w:t>
      </w:r>
    </w:p>
    <w:p w14:paraId="1061635F" w14:textId="77777777" w:rsidR="00AD4E5A" w:rsidRPr="00197D95" w:rsidRDefault="00AD4E5A" w:rsidP="00AD4E5A">
      <w:pPr>
        <w:pStyle w:val="NCEAbullets"/>
        <w:numPr>
          <w:ilvl w:val="0"/>
          <w:numId w:val="0"/>
        </w:numPr>
        <w:tabs>
          <w:tab w:val="clear" w:pos="397"/>
          <w:tab w:val="left" w:pos="0"/>
        </w:tabs>
      </w:pPr>
      <w:r w:rsidRPr="00197D95">
        <w:t>In your article, you could:</w:t>
      </w:r>
    </w:p>
    <w:p w14:paraId="032DE5A5" w14:textId="77777777" w:rsidR="00AD4E5A" w:rsidRPr="00197D95" w:rsidRDefault="00AD4E5A" w:rsidP="00B476E4">
      <w:pPr>
        <w:pStyle w:val="NCEAbullets"/>
        <w:tabs>
          <w:tab w:val="clear" w:pos="0"/>
          <w:tab w:val="left" w:pos="357"/>
          <w:tab w:val="num" w:pos="426"/>
        </w:tabs>
        <w:ind w:left="357" w:hanging="357"/>
      </w:pPr>
      <w:r w:rsidRPr="00197D95">
        <w:t>give general information about the event (for example, what the event was, when and where it took place, who was involved)</w:t>
      </w:r>
    </w:p>
    <w:p w14:paraId="12CF8BEA" w14:textId="77777777" w:rsidR="00AD4E5A" w:rsidRPr="00197D95" w:rsidRDefault="00AD4E5A" w:rsidP="00B476E4">
      <w:pPr>
        <w:pStyle w:val="NCEAbullets"/>
        <w:tabs>
          <w:tab w:val="clear" w:pos="0"/>
          <w:tab w:val="left" w:pos="357"/>
          <w:tab w:val="num" w:pos="426"/>
        </w:tabs>
        <w:ind w:left="357" w:hanging="357"/>
      </w:pPr>
      <w:r w:rsidRPr="00197D95">
        <w:t>explain the purpose of the event and the benefits it has brought to the school</w:t>
      </w:r>
    </w:p>
    <w:p w14:paraId="3F37407D" w14:textId="77777777" w:rsidR="00AD4E5A" w:rsidRDefault="00AD4E5A" w:rsidP="00B476E4">
      <w:pPr>
        <w:pStyle w:val="NCEAbullets"/>
        <w:tabs>
          <w:tab w:val="clear" w:pos="0"/>
          <w:tab w:val="left" w:pos="357"/>
          <w:tab w:val="num" w:pos="426"/>
        </w:tabs>
        <w:ind w:left="357" w:hanging="357"/>
      </w:pPr>
      <w:r w:rsidRPr="00197D95">
        <w:t xml:space="preserve">describe what activities were available with specific reference to the involvement of your </w:t>
      </w:r>
      <w:r w:rsidR="00805BC7">
        <w:t>Lea Faka-</w:t>
      </w:r>
      <w:r w:rsidR="00B476E4">
        <w:t>Tonga</w:t>
      </w:r>
      <w:r w:rsidRPr="00197D95">
        <w:t xml:space="preserve"> class (for example, food stalls, performances, and/or other cultural activities)</w:t>
      </w:r>
    </w:p>
    <w:p w14:paraId="45B1D9E5" w14:textId="77777777" w:rsidR="00AD4E5A" w:rsidRPr="00197D95" w:rsidRDefault="00AD4E5A" w:rsidP="00B476E4">
      <w:pPr>
        <w:pStyle w:val="NCEAbullets"/>
        <w:tabs>
          <w:tab w:val="clear" w:pos="0"/>
          <w:tab w:val="left" w:pos="357"/>
          <w:tab w:val="num" w:pos="426"/>
        </w:tabs>
        <w:ind w:left="357" w:hanging="357"/>
      </w:pPr>
      <w:r w:rsidRPr="00197D95">
        <w:t>evaluate the success of the event</w:t>
      </w:r>
    </w:p>
    <w:p w14:paraId="530101E7" w14:textId="77777777" w:rsidR="00AD4E5A" w:rsidRPr="00197D95" w:rsidRDefault="00AD4E5A" w:rsidP="00B476E4">
      <w:pPr>
        <w:pStyle w:val="NCEAbullets"/>
        <w:tabs>
          <w:tab w:val="clear" w:pos="0"/>
          <w:tab w:val="left" w:pos="357"/>
          <w:tab w:val="num" w:pos="426"/>
        </w:tabs>
        <w:ind w:left="357" w:hanging="357"/>
      </w:pPr>
      <w:r w:rsidRPr="00197D95">
        <w:t xml:space="preserve">give advice to your school or </w:t>
      </w:r>
      <w:r w:rsidR="00805BC7">
        <w:t>Lea Faka-</w:t>
      </w:r>
      <w:r w:rsidR="00B476E4">
        <w:t>Tonga</w:t>
      </w:r>
      <w:r w:rsidRPr="00197D95">
        <w:t xml:space="preserve"> class for improvements for future events and explain why your ideas would be improvements.</w:t>
      </w:r>
    </w:p>
    <w:p w14:paraId="68B2E158" w14:textId="77777777" w:rsidR="00AD4E5A" w:rsidRPr="00197D95" w:rsidRDefault="00AD4E5A" w:rsidP="00FD1A6D">
      <w:pPr>
        <w:pStyle w:val="NCEAL3heading"/>
        <w:spacing w:after="240"/>
        <w:rPr>
          <w:lang w:val="en-NZ"/>
        </w:rPr>
      </w:pPr>
      <w:r w:rsidRPr="00197D95">
        <w:rPr>
          <w:lang w:val="en-NZ"/>
        </w:rPr>
        <w:lastRenderedPageBreak/>
        <w:t>A helping hand</w:t>
      </w:r>
    </w:p>
    <w:p w14:paraId="317BD26C" w14:textId="77777777" w:rsidR="00CD39AC" w:rsidRPr="00197D95" w:rsidRDefault="00AD4E5A" w:rsidP="00AD4E5A">
      <w:pPr>
        <w:pStyle w:val="NCEAbodytext"/>
      </w:pPr>
      <w:r w:rsidRPr="00197D95">
        <w:t>A natural disaster or humani</w:t>
      </w:r>
      <w:r w:rsidR="00B77183" w:rsidRPr="00197D95">
        <w:t xml:space="preserve">tarian issue has affected </w:t>
      </w:r>
      <w:smartTag w:uri="urn:schemas-microsoft-com:office:smarttags" w:element="place">
        <w:smartTag w:uri="urn:schemas-microsoft-com:office:smarttags" w:element="country-region">
          <w:r w:rsidR="00B476E4">
            <w:t>Tonga</w:t>
          </w:r>
        </w:smartTag>
      </w:smartTag>
      <w:r w:rsidRPr="00197D95">
        <w:t xml:space="preserve">. </w:t>
      </w:r>
      <w:r w:rsidR="00730E8D" w:rsidRPr="00197D95">
        <w:t xml:space="preserve">Prepare a letter </w:t>
      </w:r>
      <w:r w:rsidR="00CD39AC" w:rsidRPr="00197D95">
        <w:t>suitable for emailing</w:t>
      </w:r>
      <w:r w:rsidR="00730E8D" w:rsidRPr="00197D95">
        <w:t xml:space="preserve"> </w:t>
      </w:r>
      <w:r w:rsidR="003A642D" w:rsidRPr="00197D95">
        <w:t xml:space="preserve">to </w:t>
      </w:r>
      <w:r w:rsidR="00730E8D" w:rsidRPr="00197D95">
        <w:t>or post</w:t>
      </w:r>
      <w:r w:rsidR="00CD39AC" w:rsidRPr="00197D95">
        <w:t>ing</w:t>
      </w:r>
      <w:r w:rsidR="00730E8D" w:rsidRPr="00197D95">
        <w:t xml:space="preserve"> on</w:t>
      </w:r>
      <w:r w:rsidRPr="00197D95">
        <w:t xml:space="preserve"> a </w:t>
      </w:r>
      <w:r w:rsidR="00CD39AC" w:rsidRPr="00197D95">
        <w:t>class blog addressed</w:t>
      </w:r>
      <w:r w:rsidRPr="00197D95">
        <w:t xml:space="preserve"> to the students at your sister school in </w:t>
      </w:r>
      <w:smartTag w:uri="urn:schemas-microsoft-com:office:smarttags" w:element="place">
        <w:smartTag w:uri="urn:schemas-microsoft-com:office:smarttags" w:element="country-region">
          <w:r w:rsidR="00B476E4">
            <w:t>Tonga</w:t>
          </w:r>
        </w:smartTag>
      </w:smartTag>
      <w:r w:rsidR="00CD39AC" w:rsidRPr="00197D95">
        <w:t xml:space="preserve">, expressing your concern and asking what you could do to help. </w:t>
      </w:r>
      <w:r w:rsidR="003A642D" w:rsidRPr="00197D95">
        <w:t xml:space="preserve">Post your letter on your </w:t>
      </w:r>
      <w:r w:rsidR="00805BC7">
        <w:t>Lea Faka-</w:t>
      </w:r>
      <w:r w:rsidR="00B476E4">
        <w:t>Tonga</w:t>
      </w:r>
      <w:r w:rsidR="003A642D" w:rsidRPr="00197D95">
        <w:t xml:space="preserve"> intranet class webpage for peer review.</w:t>
      </w:r>
    </w:p>
    <w:p w14:paraId="764450D3" w14:textId="77777777" w:rsidR="00AD4E5A" w:rsidRPr="00197D95" w:rsidRDefault="00AD4E5A" w:rsidP="00AD4E5A">
      <w:pPr>
        <w:pStyle w:val="NCEAbodytext"/>
      </w:pPr>
      <w:r w:rsidRPr="00197D95">
        <w:t>In your letter, you could:</w:t>
      </w:r>
    </w:p>
    <w:p w14:paraId="35DD9574" w14:textId="77777777" w:rsidR="00AD4E5A" w:rsidRPr="00197D95" w:rsidRDefault="00AD4E5A" w:rsidP="00B476E4">
      <w:pPr>
        <w:pStyle w:val="NCEAbullets"/>
        <w:tabs>
          <w:tab w:val="clear" w:pos="0"/>
          <w:tab w:val="left" w:pos="357"/>
          <w:tab w:val="num" w:pos="426"/>
        </w:tabs>
        <w:ind w:left="357" w:hanging="357"/>
      </w:pPr>
      <w:r w:rsidRPr="00197D95">
        <w:t>express sympathy and condolences if appropriate</w:t>
      </w:r>
    </w:p>
    <w:p w14:paraId="10BB6513" w14:textId="77777777" w:rsidR="00AD4E5A" w:rsidRPr="00197D95" w:rsidRDefault="00AD4E5A" w:rsidP="00B476E4">
      <w:pPr>
        <w:pStyle w:val="NCEAbullets"/>
        <w:tabs>
          <w:tab w:val="clear" w:pos="0"/>
          <w:tab w:val="left" w:pos="357"/>
          <w:tab w:val="num" w:pos="426"/>
        </w:tabs>
        <w:ind w:left="357" w:hanging="357"/>
      </w:pPr>
      <w:r w:rsidRPr="00197D95">
        <w:t xml:space="preserve">ask what initiatives </w:t>
      </w:r>
      <w:smartTag w:uri="urn:schemas-microsoft-com:office:smarttags" w:element="place">
        <w:smartTag w:uri="urn:schemas-microsoft-com:office:smarttags" w:element="country-region">
          <w:r w:rsidR="00B476E4">
            <w:t>Tonga</w:t>
          </w:r>
        </w:smartTag>
      </w:smartTag>
      <w:r w:rsidRPr="00197D95">
        <w:t xml:space="preserve"> and/or your sister school have already undertaken and how you could be involved in their projects</w:t>
      </w:r>
    </w:p>
    <w:p w14:paraId="00214CE4" w14:textId="77777777" w:rsidR="00AD4E5A" w:rsidRDefault="00AD4E5A" w:rsidP="157DA055">
      <w:pPr>
        <w:pStyle w:val="NCEAbullets"/>
        <w:tabs>
          <w:tab w:val="left" w:pos="357"/>
          <w:tab w:val="num" w:pos="426"/>
        </w:tabs>
        <w:ind w:left="357" w:hanging="357"/>
      </w:pPr>
      <w:r w:rsidRPr="157DA055">
        <w:rPr>
          <w:lang w:val="en-GB"/>
        </w:rPr>
        <w:t xml:space="preserve">explain the ideas your </w:t>
      </w:r>
      <w:r w:rsidR="00805BC7" w:rsidRPr="157DA055">
        <w:rPr>
          <w:lang w:val="en-GB"/>
        </w:rPr>
        <w:t>Lea Faka-</w:t>
      </w:r>
      <w:r w:rsidR="00B476E4" w:rsidRPr="157DA055">
        <w:rPr>
          <w:lang w:val="en-GB"/>
        </w:rPr>
        <w:t>Tonga</w:t>
      </w:r>
      <w:r w:rsidRPr="157DA055">
        <w:rPr>
          <w:lang w:val="en-GB"/>
        </w:rPr>
        <w:t xml:space="preserve"> class has come up with and ask if they are appropriate</w:t>
      </w:r>
    </w:p>
    <w:p w14:paraId="188F8924" w14:textId="77777777" w:rsidR="00AD4E5A" w:rsidRPr="00197D95" w:rsidRDefault="00AD4E5A" w:rsidP="157DA055">
      <w:pPr>
        <w:pStyle w:val="NCEAbullets"/>
        <w:tabs>
          <w:tab w:val="left" w:pos="357"/>
          <w:tab w:val="num" w:pos="426"/>
        </w:tabs>
        <w:ind w:left="357" w:hanging="357"/>
      </w:pPr>
      <w:r w:rsidRPr="157DA055">
        <w:rPr>
          <w:lang w:val="en-GB"/>
        </w:rPr>
        <w:t>find out what other forms of support and assistance are needed.</w:t>
      </w:r>
    </w:p>
    <w:p w14:paraId="558CFA67" w14:textId="77777777" w:rsidR="00AD4E5A" w:rsidRPr="00197D95" w:rsidRDefault="00AD4E5A" w:rsidP="00FD1A6D">
      <w:pPr>
        <w:pStyle w:val="NCEAL3heading"/>
        <w:spacing w:after="240"/>
        <w:rPr>
          <w:lang w:val="en-NZ"/>
        </w:rPr>
      </w:pPr>
      <w:r w:rsidRPr="00197D95">
        <w:rPr>
          <w:lang w:val="en-NZ"/>
        </w:rPr>
        <w:t xml:space="preserve">Life in </w:t>
      </w:r>
      <w:smartTag w:uri="urn:schemas-microsoft-com:office:smarttags" w:element="place">
        <w:smartTag w:uri="urn:schemas-microsoft-com:office:smarttags" w:element="country-region">
          <w:r w:rsidRPr="00197D95">
            <w:rPr>
              <w:lang w:val="en-NZ"/>
            </w:rPr>
            <w:t>New Zealand</w:t>
          </w:r>
        </w:smartTag>
      </w:smartTag>
      <w:r w:rsidRPr="00197D95">
        <w:rPr>
          <w:lang w:val="en-NZ"/>
        </w:rPr>
        <w:t xml:space="preserve"> </w:t>
      </w:r>
    </w:p>
    <w:p w14:paraId="1C6F1ED6" w14:textId="77777777" w:rsidR="00AD4E5A" w:rsidRPr="00197D95" w:rsidRDefault="00043057" w:rsidP="00AD4E5A">
      <w:pPr>
        <w:pStyle w:val="NCEAbodytext"/>
      </w:pPr>
      <w:r w:rsidRPr="00197D95">
        <w:t>The students</w:t>
      </w:r>
      <w:r w:rsidR="0011070B" w:rsidRPr="00197D95">
        <w:t xml:space="preserve"> in your class</w:t>
      </w:r>
      <w:r w:rsidR="00AD4E5A" w:rsidRPr="00197D95">
        <w:t xml:space="preserve"> </w:t>
      </w:r>
      <w:r w:rsidRPr="00197D95">
        <w:t>have</w:t>
      </w:r>
      <w:r w:rsidR="0011070B" w:rsidRPr="00197D95">
        <w:t xml:space="preserve"> been</w:t>
      </w:r>
      <w:r w:rsidR="00AD4E5A" w:rsidRPr="00197D95">
        <w:t xml:space="preserve"> asked to p</w:t>
      </w:r>
      <w:r w:rsidRPr="00197D95">
        <w:t>roduce</w:t>
      </w:r>
      <w:r w:rsidR="00054870" w:rsidRPr="00197D95">
        <w:t xml:space="preserve"> short</w:t>
      </w:r>
      <w:r w:rsidRPr="00197D95">
        <w:t xml:space="preserve"> </w:t>
      </w:r>
      <w:r w:rsidR="00054870" w:rsidRPr="00197D95">
        <w:t>articles</w:t>
      </w:r>
      <w:r w:rsidR="00AD4E5A" w:rsidRPr="00197D95">
        <w:t xml:space="preserve"> </w:t>
      </w:r>
      <w:r w:rsidR="00805BC7">
        <w:t xml:space="preserve">in Lea Faka-Tonga </w:t>
      </w:r>
      <w:r w:rsidRPr="00197D95">
        <w:t>for</w:t>
      </w:r>
      <w:r w:rsidR="00AD4E5A" w:rsidRPr="00197D95">
        <w:t xml:space="preserve"> the internationa</w:t>
      </w:r>
      <w:r w:rsidRPr="00197D95">
        <w:t>l section of</w:t>
      </w:r>
      <w:r w:rsidR="00532662" w:rsidRPr="00197D95">
        <w:t xml:space="preserve"> the school website</w:t>
      </w:r>
      <w:r w:rsidR="00054870" w:rsidRPr="00197D95">
        <w:t>, exploring</w:t>
      </w:r>
      <w:r w:rsidR="00AD4E5A" w:rsidRPr="00197D95">
        <w:t xml:space="preserve"> life for young people in </w:t>
      </w:r>
      <w:smartTag w:uri="urn:schemas-microsoft-com:office:smarttags" w:element="place">
        <w:smartTag w:uri="urn:schemas-microsoft-com:office:smarttags" w:element="country-region">
          <w:r w:rsidR="00AD4E5A" w:rsidRPr="00197D95">
            <w:t>New Zealand</w:t>
          </w:r>
        </w:smartTag>
      </w:smartTag>
      <w:r w:rsidR="00AD4E5A" w:rsidRPr="00197D95">
        <w:t>.</w:t>
      </w:r>
      <w:r w:rsidR="00944476" w:rsidRPr="00197D95">
        <w:t xml:space="preserve"> </w:t>
      </w:r>
      <w:r w:rsidR="003A642D" w:rsidRPr="00197D95">
        <w:t>Post your article</w:t>
      </w:r>
      <w:r w:rsidR="00944476" w:rsidRPr="00197D95">
        <w:t xml:space="preserve"> on your </w:t>
      </w:r>
      <w:r w:rsidR="00805BC7">
        <w:t>Lea Faka-</w:t>
      </w:r>
      <w:r w:rsidR="00B476E4">
        <w:t>Tonga</w:t>
      </w:r>
      <w:r w:rsidR="00944476" w:rsidRPr="00197D95">
        <w:t xml:space="preserve"> intranet class webpage</w:t>
      </w:r>
      <w:r w:rsidR="0011070B" w:rsidRPr="00197D95">
        <w:t xml:space="preserve"> </w:t>
      </w:r>
      <w:r w:rsidR="00FD2D7A" w:rsidRPr="00197D95">
        <w:t>for peer review.</w:t>
      </w:r>
    </w:p>
    <w:p w14:paraId="6DFEC67D" w14:textId="77777777" w:rsidR="00AD4E5A" w:rsidRPr="00197D95" w:rsidRDefault="00AD4E5A" w:rsidP="00AD4E5A">
      <w:pPr>
        <w:pStyle w:val="NCEAbodytext"/>
      </w:pPr>
      <w:r w:rsidRPr="00197D95">
        <w:t xml:space="preserve">In your </w:t>
      </w:r>
      <w:r w:rsidR="00FD2D7A" w:rsidRPr="00197D95">
        <w:t>article, you could</w:t>
      </w:r>
      <w:r w:rsidRPr="00197D95">
        <w:t>:</w:t>
      </w:r>
    </w:p>
    <w:p w14:paraId="6211A5F0" w14:textId="77777777" w:rsidR="00AD4E5A" w:rsidRPr="00197D95" w:rsidRDefault="008B3FE7" w:rsidP="7DB75B81">
      <w:pPr>
        <w:pStyle w:val="NCEAbullets"/>
        <w:tabs>
          <w:tab w:val="left" w:pos="357"/>
          <w:tab w:val="num" w:pos="426"/>
        </w:tabs>
        <w:ind w:left="357" w:hanging="357"/>
      </w:pPr>
      <w:r w:rsidRPr="7DB75B81">
        <w:rPr>
          <w:lang w:val="en-GB"/>
        </w:rPr>
        <w:t>d</w:t>
      </w:r>
      <w:r w:rsidR="00AD4E5A" w:rsidRPr="7DB75B81">
        <w:rPr>
          <w:lang w:val="en-GB"/>
        </w:rPr>
        <w:t>escribe and explain some of the traditional ‘</w:t>
      </w:r>
      <w:proofErr w:type="spellStart"/>
      <w:r w:rsidR="00AD4E5A" w:rsidRPr="7DB75B81">
        <w:rPr>
          <w:lang w:val="en-GB"/>
        </w:rPr>
        <w:t>kiwiana</w:t>
      </w:r>
      <w:proofErr w:type="spellEnd"/>
      <w:r w:rsidR="00AD4E5A" w:rsidRPr="7DB75B81">
        <w:rPr>
          <w:lang w:val="en-GB"/>
        </w:rPr>
        <w:t>’ and/or cultural practices that th</w:t>
      </w:r>
      <w:r w:rsidR="004D2B41" w:rsidRPr="7DB75B81">
        <w:rPr>
          <w:lang w:val="en-GB"/>
        </w:rPr>
        <w:t>e students may experience, for example,</w:t>
      </w:r>
      <w:r w:rsidR="00FD2D7A" w:rsidRPr="7DB75B81">
        <w:rPr>
          <w:lang w:val="en-GB"/>
        </w:rPr>
        <w:t xml:space="preserve"> </w:t>
      </w:r>
      <w:r w:rsidR="00AD4E5A" w:rsidRPr="7DB75B81">
        <w:rPr>
          <w:lang w:val="en-GB"/>
        </w:rPr>
        <w:t>eating a hāngi, the cultural signific</w:t>
      </w:r>
      <w:r w:rsidR="002F368C" w:rsidRPr="7DB75B81">
        <w:rPr>
          <w:lang w:val="en-GB"/>
        </w:rPr>
        <w:t>ance of greenstone, visiting a m</w:t>
      </w:r>
      <w:r w:rsidR="004D2B41" w:rsidRPr="7DB75B81">
        <w:rPr>
          <w:lang w:val="en-GB"/>
        </w:rPr>
        <w:t>arae, the silver fern, the All B</w:t>
      </w:r>
      <w:r w:rsidR="00AD4E5A" w:rsidRPr="7DB75B81">
        <w:rPr>
          <w:lang w:val="en-GB"/>
        </w:rPr>
        <w:t xml:space="preserve">lacks, pot luck dinners, </w:t>
      </w:r>
      <w:proofErr w:type="spellStart"/>
      <w:r w:rsidR="00AD4E5A" w:rsidRPr="7DB75B81">
        <w:rPr>
          <w:lang w:val="en-GB"/>
        </w:rPr>
        <w:t>jandals</w:t>
      </w:r>
      <w:proofErr w:type="spellEnd"/>
      <w:r w:rsidR="00AD4E5A" w:rsidRPr="7DB75B81">
        <w:rPr>
          <w:lang w:val="en-GB"/>
        </w:rPr>
        <w:t xml:space="preserve">, possible similarities and differences in teenage life in New Zealand and in </w:t>
      </w:r>
      <w:r w:rsidR="00B476E4" w:rsidRPr="7DB75B81">
        <w:rPr>
          <w:lang w:val="en-GB"/>
        </w:rPr>
        <w:t>Tonga</w:t>
      </w:r>
      <w:smartTag w:uri="urn:schemas-microsoft-com:office:smarttags" w:element="country-region"/>
      <w:smartTag w:uri="urn:schemas-microsoft-com:office:smarttags" w:element="place"/>
      <w:smartTag w:uri="urn:schemas-microsoft-com:office:smarttags" w:element="country-region"/>
    </w:p>
    <w:p w14:paraId="5A17E431" w14:textId="77777777" w:rsidR="00AD4E5A" w:rsidRPr="00197D95" w:rsidRDefault="00FD2D7A" w:rsidP="00B476E4">
      <w:pPr>
        <w:pStyle w:val="NCEAbullets"/>
        <w:tabs>
          <w:tab w:val="clear" w:pos="0"/>
          <w:tab w:val="left" w:pos="357"/>
          <w:tab w:val="num" w:pos="426"/>
        </w:tabs>
        <w:ind w:left="357" w:hanging="357"/>
      </w:pPr>
      <w:r w:rsidRPr="00197D95">
        <w:rPr>
          <w:color w:val="2A2A2A"/>
        </w:rPr>
        <w:t>describe and explain</w:t>
      </w:r>
      <w:r w:rsidR="00AD4E5A" w:rsidRPr="00197D95">
        <w:rPr>
          <w:color w:val="2A2A2A"/>
        </w:rPr>
        <w:t xml:space="preserve"> </w:t>
      </w:r>
      <w:r w:rsidR="008B3FE7" w:rsidRPr="00197D95">
        <w:rPr>
          <w:color w:val="2A2A2A"/>
        </w:rPr>
        <w:t xml:space="preserve">leisure activities and </w:t>
      </w:r>
      <w:r w:rsidR="00AD4E5A" w:rsidRPr="00197D95">
        <w:rPr>
          <w:color w:val="2A2A2A"/>
        </w:rPr>
        <w:t>opportunities for socialising</w:t>
      </w:r>
    </w:p>
    <w:p w14:paraId="619A1D3E" w14:textId="77777777" w:rsidR="00AD4E5A" w:rsidRPr="00197D95" w:rsidRDefault="00FD2D7A" w:rsidP="00B476E4">
      <w:pPr>
        <w:pStyle w:val="NCEAbullets"/>
        <w:tabs>
          <w:tab w:val="clear" w:pos="0"/>
          <w:tab w:val="left" w:pos="357"/>
          <w:tab w:val="num" w:pos="426"/>
        </w:tabs>
        <w:ind w:left="357" w:hanging="357"/>
      </w:pPr>
      <w:r w:rsidRPr="00197D95">
        <w:rPr>
          <w:color w:val="2A2A2A"/>
        </w:rPr>
        <w:t xml:space="preserve">provide </w:t>
      </w:r>
      <w:r w:rsidR="00AD4E5A" w:rsidRPr="00197D95">
        <w:rPr>
          <w:color w:val="2A2A2A"/>
        </w:rPr>
        <w:t>tips on fitting in with New Zealanders of the same age</w:t>
      </w:r>
    </w:p>
    <w:p w14:paraId="7060AD82" w14:textId="77777777" w:rsidR="00AD4E5A" w:rsidRPr="00197D95" w:rsidRDefault="008B3FE7" w:rsidP="00B476E4">
      <w:pPr>
        <w:pStyle w:val="NCEAbullets"/>
        <w:tabs>
          <w:tab w:val="clear" w:pos="0"/>
          <w:tab w:val="left" w:pos="357"/>
          <w:tab w:val="num" w:pos="426"/>
        </w:tabs>
        <w:ind w:left="357" w:hanging="357"/>
      </w:pPr>
      <w:r w:rsidRPr="00197D95">
        <w:rPr>
          <w:color w:val="2A2A2A"/>
        </w:rPr>
        <w:t>include</w:t>
      </w:r>
      <w:r w:rsidR="00AD4E5A" w:rsidRPr="00197D95">
        <w:rPr>
          <w:color w:val="2A2A2A"/>
        </w:rPr>
        <w:t xml:space="preserve"> experiences, ideas, and opinions </w:t>
      </w:r>
      <w:r w:rsidRPr="00197D95">
        <w:rPr>
          <w:color w:val="2A2A2A"/>
        </w:rPr>
        <w:t>from</w:t>
      </w:r>
      <w:r w:rsidR="00AD4E5A" w:rsidRPr="00197D95">
        <w:rPr>
          <w:color w:val="2A2A2A"/>
        </w:rPr>
        <w:t xml:space="preserve"> other </w:t>
      </w:r>
      <w:r w:rsidR="00B476E4">
        <w:t>Tongan</w:t>
      </w:r>
      <w:r w:rsidRPr="00197D95">
        <w:rPr>
          <w:color w:val="2A2A2A"/>
        </w:rPr>
        <w:t xml:space="preserve"> </w:t>
      </w:r>
      <w:r w:rsidR="00AD4E5A" w:rsidRPr="00197D95">
        <w:rPr>
          <w:color w:val="2A2A2A"/>
        </w:rPr>
        <w:t xml:space="preserve">students who have lived in </w:t>
      </w:r>
      <w:smartTag w:uri="urn:schemas-microsoft-com:office:smarttags" w:element="country-region">
        <w:smartTag w:uri="urn:schemas-microsoft-com:office:smarttags" w:element="place">
          <w:r w:rsidR="00AD4E5A" w:rsidRPr="00197D95">
            <w:rPr>
              <w:color w:val="2A2A2A"/>
            </w:rPr>
            <w:t>New Zealand</w:t>
          </w:r>
        </w:smartTag>
      </w:smartTag>
      <w:r w:rsidR="00AD4E5A" w:rsidRPr="00197D95">
        <w:rPr>
          <w:color w:val="2A2A2A"/>
        </w:rPr>
        <w:t>.</w:t>
      </w:r>
    </w:p>
    <w:p w14:paraId="47ED5A33" w14:textId="77777777" w:rsidR="00AD4E5A" w:rsidRPr="00197D95" w:rsidRDefault="00391AED" w:rsidP="00247C0F">
      <w:pPr>
        <w:pStyle w:val="NCEAbullets"/>
        <w:numPr>
          <w:ilvl w:val="0"/>
          <w:numId w:val="0"/>
        </w:numPr>
        <w:ind w:left="1701" w:right="1701"/>
      </w:pPr>
      <w:r>
        <w:pict w14:anchorId="398A5120">
          <v:rect id="_x0000_i1026" style="width:0;height:1.5pt" o:hralign="center" o:hrstd="t" o:hr="t" fillcolor="#aaa" stroked="f"/>
        </w:pict>
      </w:r>
    </w:p>
    <w:p w14:paraId="77AA27AC" w14:textId="77777777" w:rsidR="00AD4E5A" w:rsidRPr="00197D95" w:rsidRDefault="00AD4E5A" w:rsidP="00AD4E5A">
      <w:pPr>
        <w:pStyle w:val="NCEAbullets"/>
        <w:widowControl/>
        <w:numPr>
          <w:ilvl w:val="0"/>
          <w:numId w:val="0"/>
        </w:numPr>
      </w:pPr>
      <w:r w:rsidRPr="00197D95">
        <w:t>Across the texts, aim to:</w:t>
      </w:r>
    </w:p>
    <w:p w14:paraId="55C0E6D2" w14:textId="77777777" w:rsidR="00AD4E5A" w:rsidRPr="00197D95" w:rsidRDefault="004D2B41" w:rsidP="00B476E4">
      <w:pPr>
        <w:pStyle w:val="NCEAbullets"/>
        <w:tabs>
          <w:tab w:val="clear" w:pos="0"/>
          <w:tab w:val="left" w:pos="357"/>
          <w:tab w:val="num" w:pos="426"/>
        </w:tabs>
        <w:ind w:left="357" w:hanging="357"/>
      </w:pPr>
      <w:r w:rsidRPr="00197D95">
        <w:t>w</w:t>
      </w:r>
      <w:r w:rsidR="00AD4E5A" w:rsidRPr="00197D95">
        <w:t>rite clearly</w:t>
      </w:r>
      <w:r w:rsidR="0009341A" w:rsidRPr="00197D95">
        <w:t xml:space="preserve">, so that </w:t>
      </w:r>
      <w:r w:rsidR="004019EA" w:rsidRPr="00197D95">
        <w:t>you communicate your intended meaning</w:t>
      </w:r>
    </w:p>
    <w:p w14:paraId="6463F182" w14:textId="77777777" w:rsidR="00AD4E5A" w:rsidRPr="00197D95" w:rsidRDefault="004D2B41" w:rsidP="00B476E4">
      <w:pPr>
        <w:pStyle w:val="NCEAbullets"/>
        <w:tabs>
          <w:tab w:val="clear" w:pos="0"/>
          <w:tab w:val="left" w:pos="357"/>
          <w:tab w:val="num" w:pos="426"/>
        </w:tabs>
        <w:ind w:left="357" w:hanging="357"/>
      </w:pPr>
      <w:r w:rsidRPr="00197D95">
        <w:t>u</w:t>
      </w:r>
      <w:r w:rsidR="00AD4E5A" w:rsidRPr="00197D95">
        <w:t xml:space="preserve">se language in a way that is controlled and integrated </w:t>
      </w:r>
    </w:p>
    <w:p w14:paraId="693505A8" w14:textId="77777777" w:rsidR="00AD4E5A" w:rsidRPr="00197D95" w:rsidRDefault="004D2B41" w:rsidP="7DB75B81">
      <w:pPr>
        <w:pStyle w:val="NCEAbullets"/>
        <w:tabs>
          <w:tab w:val="left" w:pos="357"/>
          <w:tab w:val="num" w:pos="426"/>
        </w:tabs>
        <w:ind w:left="357" w:hanging="357"/>
      </w:pPr>
      <w:r w:rsidRPr="7DB75B81">
        <w:rPr>
          <w:lang w:val="en-GB"/>
        </w:rPr>
        <w:t>m</w:t>
      </w:r>
      <w:r w:rsidR="00AD4E5A" w:rsidRPr="7DB75B81">
        <w:rPr>
          <w:lang w:val="en-GB"/>
        </w:rPr>
        <w:t xml:space="preserve">ake </w:t>
      </w:r>
      <w:r w:rsidR="002458BA" w:rsidRPr="7DB75B81">
        <w:rPr>
          <w:lang w:val="en-GB"/>
        </w:rPr>
        <w:t>appropriate use of New Zealand Curriculum</w:t>
      </w:r>
      <w:r w:rsidR="00AD4E5A" w:rsidRPr="7DB75B81">
        <w:rPr>
          <w:lang w:val="en-GB"/>
        </w:rPr>
        <w:t xml:space="preserve"> level 8 communication skills, language</w:t>
      </w:r>
      <w:r w:rsidR="002458BA" w:rsidRPr="7DB75B81">
        <w:rPr>
          <w:lang w:val="en-GB"/>
        </w:rPr>
        <w:t>,</w:t>
      </w:r>
      <w:r w:rsidR="00AD4E5A" w:rsidRPr="7DB75B81">
        <w:rPr>
          <w:lang w:val="en-GB"/>
        </w:rPr>
        <w:t xml:space="preserve"> and cultural knowledge.</w:t>
      </w:r>
    </w:p>
    <w:p w14:paraId="3226DA6B" w14:textId="77777777" w:rsidR="00AD4E5A" w:rsidRPr="00197D95" w:rsidRDefault="00AD4E5A" w:rsidP="00AD4E5A">
      <w:pPr>
        <w:pStyle w:val="NCEAbodytext"/>
      </w:pPr>
      <w:r w:rsidRPr="00197D95">
        <w:t>As far as possible, avoid inconsistencies that might hinder communication (for example, inconsistencies in format, spelling, lexical choice, level of formality, language conventions, or language features).</w:t>
      </w:r>
    </w:p>
    <w:p w14:paraId="1796134A" w14:textId="77777777" w:rsidR="00AD4E5A" w:rsidRPr="00197D95" w:rsidRDefault="00AD4E5A" w:rsidP="00AD4E5A">
      <w:pPr>
        <w:pStyle w:val="NCEAbullets"/>
        <w:numPr>
          <w:ilvl w:val="0"/>
          <w:numId w:val="0"/>
        </w:numPr>
      </w:pPr>
    </w:p>
    <w:p w14:paraId="736EBE3E" w14:textId="77777777" w:rsidR="00AD4E5A" w:rsidRPr="00197D95" w:rsidRDefault="00AD4E5A" w:rsidP="00AD4E5A">
      <w:pPr>
        <w:pStyle w:val="NCEAL2heading"/>
        <w:rPr>
          <w:lang w:val="en-NZ"/>
        </w:rPr>
        <w:sectPr w:rsidR="00AD4E5A" w:rsidRPr="00197D95" w:rsidSect="00F77711">
          <w:headerReference w:type="even" r:id="rId12"/>
          <w:headerReference w:type="default" r:id="rId13"/>
          <w:footerReference w:type="even" r:id="rId14"/>
          <w:footerReference w:type="default" r:id="rId15"/>
          <w:headerReference w:type="first" r:id="rId16"/>
          <w:footerReference w:type="first" r:id="rId17"/>
          <w:pgSz w:w="11906" w:h="16838"/>
          <w:pgMar w:top="1440" w:right="1797" w:bottom="1134" w:left="1797" w:header="709" w:footer="709" w:gutter="0"/>
          <w:cols w:space="708"/>
          <w:docGrid w:linePitch="360"/>
        </w:sectPr>
      </w:pPr>
    </w:p>
    <w:p w14:paraId="7A8551D9" w14:textId="77777777" w:rsidR="00AD4E5A" w:rsidRPr="00197D95" w:rsidRDefault="0045133A" w:rsidP="0045133A">
      <w:pPr>
        <w:pStyle w:val="NCEAL2heading"/>
        <w:spacing w:before="120" w:after="120"/>
        <w:rPr>
          <w:lang w:val="en-NZ"/>
        </w:rPr>
      </w:pPr>
      <w:r w:rsidRPr="00197D95">
        <w:rPr>
          <w:lang w:val="en-NZ"/>
        </w:rPr>
        <w:lastRenderedPageBreak/>
        <w:t>Assessment sc</w:t>
      </w:r>
      <w:r w:rsidR="0011530F" w:rsidRPr="00197D95">
        <w:rPr>
          <w:lang w:val="en-NZ"/>
        </w:rPr>
        <w:t xml:space="preserve">hedule: Languages </w:t>
      </w:r>
      <w:r w:rsidR="007E3D1C">
        <w:rPr>
          <w:lang w:val="en-NZ"/>
        </w:rPr>
        <w:t>91683</w:t>
      </w:r>
      <w:r w:rsidR="007E3D1C" w:rsidRPr="00197D95">
        <w:rPr>
          <w:lang w:val="en-NZ"/>
        </w:rPr>
        <w:t xml:space="preserve"> </w:t>
      </w:r>
      <w:r w:rsidR="00805BC7">
        <w:rPr>
          <w:lang w:val="en-NZ"/>
        </w:rPr>
        <w:t>Lea Faka-</w:t>
      </w:r>
      <w:r w:rsidR="00B476E4">
        <w:rPr>
          <w:lang w:val="en-NZ"/>
        </w:rPr>
        <w:t>Tonga</w:t>
      </w:r>
      <w:r w:rsidRPr="00197D95">
        <w:rPr>
          <w:lang w:val="en-NZ"/>
        </w:rPr>
        <w:t xml:space="preserve"> – A virtual classroom </w:t>
      </w:r>
    </w:p>
    <w:tbl>
      <w:tblPr>
        <w:tblW w:w="5050" w:type="pct"/>
        <w:tblBorders>
          <w:top w:val="single" w:sz="4" w:space="0" w:color="auto"/>
          <w:left w:val="single" w:sz="4" w:space="0" w:color="auto"/>
          <w:bottom w:val="single" w:sz="4" w:space="0" w:color="auto"/>
          <w:right w:val="single" w:sz="4" w:space="0" w:color="auto"/>
        </w:tblBorders>
        <w:tblLook w:val="0000" w:firstRow="0" w:lastRow="0" w:firstColumn="0" w:lastColumn="0" w:noHBand="0" w:noVBand="0"/>
      </w:tblPr>
      <w:tblGrid>
        <w:gridCol w:w="4776"/>
        <w:gridCol w:w="4779"/>
        <w:gridCol w:w="4924"/>
      </w:tblGrid>
      <w:tr w:rsidR="00AD4E5A" w:rsidRPr="00197D95" w14:paraId="0731B562" w14:textId="77777777">
        <w:tc>
          <w:tcPr>
            <w:tcW w:w="1649" w:type="pct"/>
            <w:tcBorders>
              <w:top w:val="single" w:sz="4" w:space="0" w:color="auto"/>
              <w:left w:val="single" w:sz="4" w:space="0" w:color="auto"/>
              <w:bottom w:val="single" w:sz="4" w:space="0" w:color="auto"/>
              <w:right w:val="single" w:sz="4" w:space="0" w:color="auto"/>
            </w:tcBorders>
          </w:tcPr>
          <w:p w14:paraId="67A1DF73" w14:textId="77777777" w:rsidR="00AD4E5A" w:rsidRPr="00197D95" w:rsidRDefault="00AD4E5A" w:rsidP="00AD4E5A">
            <w:pPr>
              <w:spacing w:before="60" w:after="60"/>
              <w:jc w:val="center"/>
              <w:rPr>
                <w:rFonts w:ascii="Arial" w:hAnsi="Arial" w:cs="Arial"/>
                <w:b/>
                <w:sz w:val="20"/>
                <w:szCs w:val="22"/>
                <w:lang w:val="en-NZ" w:eastAsia="en-NZ"/>
              </w:rPr>
            </w:pPr>
            <w:r w:rsidRPr="00197D95">
              <w:rPr>
                <w:rFonts w:ascii="Arial" w:hAnsi="Arial" w:cs="Arial"/>
                <w:b/>
                <w:sz w:val="20"/>
                <w:szCs w:val="22"/>
                <w:lang w:val="en-NZ" w:eastAsia="en-NZ"/>
              </w:rPr>
              <w:t xml:space="preserve">Evidence/Judgements for Achievement </w:t>
            </w:r>
          </w:p>
        </w:tc>
        <w:tc>
          <w:tcPr>
            <w:tcW w:w="1650" w:type="pct"/>
            <w:tcBorders>
              <w:top w:val="single" w:sz="4" w:space="0" w:color="auto"/>
              <w:left w:val="single" w:sz="4" w:space="0" w:color="auto"/>
              <w:bottom w:val="single" w:sz="4" w:space="0" w:color="auto"/>
              <w:right w:val="single" w:sz="4" w:space="0" w:color="auto"/>
            </w:tcBorders>
          </w:tcPr>
          <w:p w14:paraId="48063517" w14:textId="77777777" w:rsidR="00AD4E5A" w:rsidRPr="00197D95" w:rsidRDefault="00AD4E5A" w:rsidP="00AD4E5A">
            <w:pPr>
              <w:spacing w:before="60" w:after="60"/>
              <w:jc w:val="center"/>
              <w:rPr>
                <w:rFonts w:ascii="Arial" w:hAnsi="Arial" w:cs="Arial"/>
                <w:b/>
                <w:sz w:val="20"/>
                <w:szCs w:val="22"/>
                <w:lang w:val="en-NZ" w:eastAsia="en-NZ"/>
              </w:rPr>
            </w:pPr>
            <w:r w:rsidRPr="00197D95">
              <w:rPr>
                <w:rFonts w:ascii="Arial" w:hAnsi="Arial" w:cs="Arial"/>
                <w:b/>
                <w:sz w:val="20"/>
                <w:szCs w:val="22"/>
                <w:lang w:val="en-NZ" w:eastAsia="en-NZ"/>
              </w:rPr>
              <w:t>Evidence/Judgements for Achievement with Merit</w:t>
            </w:r>
          </w:p>
        </w:tc>
        <w:tc>
          <w:tcPr>
            <w:tcW w:w="1700" w:type="pct"/>
            <w:tcBorders>
              <w:top w:val="single" w:sz="4" w:space="0" w:color="auto"/>
              <w:left w:val="single" w:sz="4" w:space="0" w:color="auto"/>
              <w:bottom w:val="single" w:sz="4" w:space="0" w:color="auto"/>
              <w:right w:val="single" w:sz="4" w:space="0" w:color="auto"/>
            </w:tcBorders>
          </w:tcPr>
          <w:p w14:paraId="312F85ED" w14:textId="77777777" w:rsidR="00AD4E5A" w:rsidRPr="00197D95" w:rsidRDefault="00AD4E5A" w:rsidP="00AD4E5A">
            <w:pPr>
              <w:spacing w:before="60" w:after="60"/>
              <w:jc w:val="center"/>
              <w:rPr>
                <w:rFonts w:ascii="Arial" w:hAnsi="Arial" w:cs="Arial"/>
                <w:b/>
                <w:sz w:val="20"/>
                <w:szCs w:val="22"/>
                <w:lang w:val="en-NZ" w:eastAsia="en-NZ"/>
              </w:rPr>
            </w:pPr>
            <w:r w:rsidRPr="00197D95">
              <w:rPr>
                <w:rFonts w:ascii="Arial" w:hAnsi="Arial" w:cs="Arial"/>
                <w:b/>
                <w:sz w:val="20"/>
                <w:szCs w:val="22"/>
                <w:lang w:val="en-NZ" w:eastAsia="en-NZ"/>
              </w:rPr>
              <w:t>Evidence/Judgements for Achievement with Excellence</w:t>
            </w:r>
          </w:p>
        </w:tc>
      </w:tr>
      <w:tr w:rsidR="00AD4E5A" w:rsidRPr="00197D95" w14:paraId="6848C48D" w14:textId="77777777">
        <w:tc>
          <w:tcPr>
            <w:tcW w:w="1649" w:type="pct"/>
            <w:tcBorders>
              <w:top w:val="single" w:sz="4" w:space="0" w:color="auto"/>
              <w:left w:val="single" w:sz="4" w:space="0" w:color="auto"/>
              <w:bottom w:val="single" w:sz="4" w:space="0" w:color="auto"/>
              <w:right w:val="single" w:sz="4" w:space="0" w:color="auto"/>
            </w:tcBorders>
          </w:tcPr>
          <w:p w14:paraId="190833BD" w14:textId="77777777" w:rsidR="00AD4E5A" w:rsidRPr="00197D95" w:rsidRDefault="00AD4E5A" w:rsidP="003E1FD4">
            <w:pPr>
              <w:pStyle w:val="NCEAtablebody"/>
            </w:pPr>
            <w:r w:rsidRPr="00197D95">
              <w:t xml:space="preserve">In clear </w:t>
            </w:r>
            <w:r w:rsidR="00805BC7">
              <w:t>Lea Faka-</w:t>
            </w:r>
            <w:r w:rsidR="00B476E4">
              <w:t>Tonga</w:t>
            </w:r>
            <w:r w:rsidR="00F45856" w:rsidRPr="00197D95">
              <w:t>,</w:t>
            </w:r>
            <w:r w:rsidRPr="00197D95">
              <w:t xml:space="preserve"> the student has produced </w:t>
            </w:r>
            <w:r w:rsidR="00DD2ECF">
              <w:t>at least two</w:t>
            </w:r>
            <w:r w:rsidR="00DD2ECF" w:rsidRPr="00197D95">
              <w:t xml:space="preserve"> </w:t>
            </w:r>
            <w:r w:rsidRPr="00197D95">
              <w:t>written texts of various types for the agreed scenarios. The total length of the texts is</w:t>
            </w:r>
            <w:r w:rsidR="00F45856" w:rsidRPr="00197D95">
              <w:t xml:space="preserve"> approximately 400–500 words</w:t>
            </w:r>
            <w:r w:rsidRPr="00197D95">
              <w:t>.</w:t>
            </w:r>
          </w:p>
          <w:p w14:paraId="6AB5A9E8" w14:textId="77777777" w:rsidR="00AD4E5A" w:rsidRPr="00197D95" w:rsidRDefault="00AD4E5A" w:rsidP="003E1FD4">
            <w:pPr>
              <w:pStyle w:val="NCEAtablebody"/>
            </w:pPr>
            <w:r w:rsidRPr="00197D95">
              <w:t>Across the texts, the student explores and justifies varied ideas and perspectives. They do this by</w:t>
            </w:r>
            <w:r w:rsidR="002458BA" w:rsidRPr="00197D95">
              <w:t>:</w:t>
            </w:r>
          </w:p>
          <w:p w14:paraId="564417B9" w14:textId="77777777" w:rsidR="00AD4E5A" w:rsidRPr="00197D95" w:rsidRDefault="00AD4E5A" w:rsidP="003E1FD4">
            <w:pPr>
              <w:pStyle w:val="NCEAtablebullet"/>
              <w:spacing w:before="40" w:after="40"/>
              <w:ind w:left="227" w:hanging="227"/>
            </w:pPr>
            <w:r w:rsidRPr="00197D95">
              <w:t>evaluating and giving explanations or evidence to support their own ideas and perspectives</w:t>
            </w:r>
          </w:p>
          <w:p w14:paraId="0D4F0A5F" w14:textId="77777777" w:rsidR="00AD4E5A" w:rsidRPr="00197D95" w:rsidRDefault="00AD4E5A" w:rsidP="003E1FD4">
            <w:pPr>
              <w:pStyle w:val="NCEAtablebullet"/>
              <w:spacing w:before="40" w:after="40"/>
              <w:ind w:left="227" w:hanging="227"/>
            </w:pPr>
            <w:r w:rsidRPr="00197D95">
              <w:t>supporting or challenging the ideas and perspective of others.</w:t>
            </w:r>
          </w:p>
          <w:p w14:paraId="2C4DA326" w14:textId="77777777" w:rsidR="00AD4E5A" w:rsidRPr="00197D95" w:rsidRDefault="00AD4E5A" w:rsidP="003E1FD4">
            <w:pPr>
              <w:pStyle w:val="NCEAtablebody"/>
            </w:pPr>
            <w:r w:rsidRPr="00197D95">
              <w:t>Their writing:</w:t>
            </w:r>
          </w:p>
          <w:p w14:paraId="3978AAF8" w14:textId="77777777" w:rsidR="00AD4E5A" w:rsidRPr="00197D95" w:rsidRDefault="00AD4E5A" w:rsidP="003E1FD4">
            <w:pPr>
              <w:pStyle w:val="NCEAtablebullet"/>
              <w:spacing w:before="40" w:after="40"/>
              <w:ind w:left="227" w:hanging="227"/>
            </w:pPr>
            <w:r w:rsidRPr="00197D95">
              <w:t>is organised in a linguistic and culturally appropriate format and styl</w:t>
            </w:r>
            <w:r w:rsidR="002458BA" w:rsidRPr="00197D95">
              <w:t>e</w:t>
            </w:r>
            <w:r w:rsidRPr="00197D95">
              <w:t xml:space="preserve"> </w:t>
            </w:r>
          </w:p>
          <w:p w14:paraId="6543AE7A" w14:textId="77777777" w:rsidR="00AD4E5A" w:rsidRPr="00197D95" w:rsidRDefault="00AD4E5A" w:rsidP="003E1FD4">
            <w:pPr>
              <w:pStyle w:val="NCEAtablebullet"/>
              <w:spacing w:before="40" w:after="40"/>
              <w:ind w:left="227" w:hanging="227"/>
            </w:pPr>
            <w:r w:rsidRPr="00197D95">
              <w:t>consists of content that is informed and fit for the purpose and audience</w:t>
            </w:r>
          </w:p>
          <w:p w14:paraId="70897BF9" w14:textId="77777777" w:rsidR="00ED5BDD" w:rsidRPr="00197D95" w:rsidRDefault="002458BA" w:rsidP="003E1FD4">
            <w:pPr>
              <w:pStyle w:val="NCEAtablebullet"/>
              <w:spacing w:before="40" w:after="40"/>
              <w:ind w:left="227" w:hanging="227"/>
            </w:pPr>
            <w:r w:rsidRPr="00197D95">
              <w:t xml:space="preserve">makes appropriate use of New Zealand Curriculum </w:t>
            </w:r>
            <w:r w:rsidR="00AD4E5A" w:rsidRPr="00197D95">
              <w:t xml:space="preserve">level 8 communication skills, </w:t>
            </w:r>
            <w:r w:rsidRPr="00197D95">
              <w:t>language and cultural knowledge, for example:</w:t>
            </w:r>
            <w:r w:rsidR="00AD4E5A" w:rsidRPr="00197D95">
              <w:t xml:space="preserve"> </w:t>
            </w:r>
          </w:p>
          <w:p w14:paraId="6565F0BF" w14:textId="77777777" w:rsidR="00576F2C" w:rsidRDefault="00576F2C" w:rsidP="003E1FD4">
            <w:pPr>
              <w:pStyle w:val="NCEAtablebody"/>
              <w:rPr>
                <w:rFonts w:cs="Arial"/>
              </w:rPr>
            </w:pPr>
          </w:p>
          <w:p w14:paraId="12D1C1CE" w14:textId="77777777" w:rsidR="00154F16" w:rsidRPr="005943B0" w:rsidRDefault="00F35F08" w:rsidP="00154F16">
            <w:pPr>
              <w:pStyle w:val="NCEAtablebody"/>
              <w:rPr>
                <w:rFonts w:cs="Arial"/>
                <w:i/>
                <w:lang w:val="it-IT"/>
              </w:rPr>
            </w:pPr>
            <w:r w:rsidRPr="00EC16BC">
              <w:rPr>
                <w:rFonts w:cs="Arial"/>
                <w:i/>
                <w:lang w:val="en-GB"/>
              </w:rPr>
              <w:t>‘</w:t>
            </w:r>
            <w:r w:rsidR="00154F16" w:rsidRPr="00EC16BC">
              <w:rPr>
                <w:rFonts w:cs="Arial"/>
                <w:i/>
                <w:lang w:val="en-GB"/>
              </w:rPr>
              <w:t xml:space="preserve">Oku </w:t>
            </w:r>
            <w:proofErr w:type="spellStart"/>
            <w:r w:rsidR="00154F16" w:rsidRPr="00EC16BC">
              <w:rPr>
                <w:rFonts w:cs="Arial"/>
                <w:i/>
                <w:lang w:val="en-GB"/>
              </w:rPr>
              <w:t>mau</w:t>
            </w:r>
            <w:proofErr w:type="spellEnd"/>
            <w:r w:rsidR="00154F16" w:rsidRPr="00EC16BC">
              <w:rPr>
                <w:rFonts w:cs="Arial"/>
                <w:i/>
                <w:lang w:val="en-GB"/>
              </w:rPr>
              <w:t xml:space="preserve"> </w:t>
            </w:r>
            <w:proofErr w:type="spellStart"/>
            <w:r w:rsidR="00154F16" w:rsidRPr="00EC16BC">
              <w:rPr>
                <w:rFonts w:cs="Arial"/>
                <w:i/>
                <w:lang w:val="en-GB"/>
              </w:rPr>
              <w:t>ongo‘i</w:t>
            </w:r>
            <w:proofErr w:type="spellEnd"/>
            <w:r w:rsidR="00154F16" w:rsidRPr="00EC16BC">
              <w:rPr>
                <w:rFonts w:cs="Arial"/>
                <w:i/>
                <w:lang w:val="en-GB"/>
              </w:rPr>
              <w:t xml:space="preserve"> ‘</w:t>
            </w:r>
            <w:proofErr w:type="spellStart"/>
            <w:r w:rsidR="00154F16" w:rsidRPr="00EC16BC">
              <w:rPr>
                <w:rFonts w:cs="Arial"/>
                <w:i/>
                <w:lang w:val="en-GB"/>
              </w:rPr>
              <w:t>aupito</w:t>
            </w:r>
            <w:proofErr w:type="spellEnd"/>
            <w:r w:rsidR="00154F16" w:rsidRPr="00EC16BC">
              <w:rPr>
                <w:rFonts w:cs="Arial"/>
                <w:i/>
                <w:lang w:val="en-GB"/>
              </w:rPr>
              <w:t xml:space="preserve"> ‘a e </w:t>
            </w:r>
            <w:proofErr w:type="spellStart"/>
            <w:r w:rsidR="00154F16" w:rsidRPr="00EC16BC">
              <w:rPr>
                <w:rFonts w:cs="Arial"/>
                <w:i/>
                <w:lang w:val="en-GB"/>
              </w:rPr>
              <w:t>maumau</w:t>
            </w:r>
            <w:proofErr w:type="spellEnd"/>
            <w:r w:rsidR="00154F16" w:rsidRPr="00EC16BC">
              <w:rPr>
                <w:rFonts w:cs="Arial"/>
                <w:i/>
                <w:lang w:val="en-GB"/>
              </w:rPr>
              <w:t xml:space="preserve"> </w:t>
            </w:r>
            <w:proofErr w:type="spellStart"/>
            <w:r w:rsidR="00154F16" w:rsidRPr="00EC16BC">
              <w:rPr>
                <w:rFonts w:cs="Arial"/>
                <w:i/>
                <w:lang w:val="en-GB"/>
              </w:rPr>
              <w:t>lahi</w:t>
            </w:r>
            <w:proofErr w:type="spellEnd"/>
            <w:r w:rsidR="00154F16" w:rsidRPr="00EC16BC">
              <w:rPr>
                <w:rFonts w:cs="Arial"/>
                <w:i/>
                <w:lang w:val="en-GB"/>
              </w:rPr>
              <w:t xml:space="preserve"> ne </w:t>
            </w:r>
            <w:proofErr w:type="spellStart"/>
            <w:r w:rsidR="00154F16" w:rsidRPr="00EC16BC">
              <w:rPr>
                <w:rFonts w:cs="Arial"/>
                <w:i/>
                <w:lang w:val="en-GB"/>
              </w:rPr>
              <w:t>hoko</w:t>
            </w:r>
            <w:proofErr w:type="spellEnd"/>
            <w:r w:rsidR="00154F16" w:rsidRPr="00EC16BC">
              <w:rPr>
                <w:rFonts w:cs="Arial"/>
                <w:i/>
                <w:lang w:val="en-GB"/>
              </w:rPr>
              <w:t xml:space="preserve"> ki </w:t>
            </w:r>
            <w:proofErr w:type="spellStart"/>
            <w:r w:rsidR="00154F16" w:rsidRPr="00EC16BC">
              <w:rPr>
                <w:rFonts w:cs="Arial"/>
                <w:i/>
                <w:lang w:val="en-GB"/>
              </w:rPr>
              <w:t>homou</w:t>
            </w:r>
            <w:proofErr w:type="spellEnd"/>
            <w:r w:rsidR="00154F16" w:rsidRPr="00EC16BC">
              <w:rPr>
                <w:rFonts w:cs="Arial"/>
                <w:i/>
                <w:lang w:val="en-GB"/>
              </w:rPr>
              <w:t xml:space="preserve"> ‘</w:t>
            </w:r>
            <w:proofErr w:type="spellStart"/>
            <w:r w:rsidR="00154F16" w:rsidRPr="00EC16BC">
              <w:rPr>
                <w:rFonts w:cs="Arial"/>
                <w:i/>
                <w:lang w:val="en-GB"/>
              </w:rPr>
              <w:t>apiako</w:t>
            </w:r>
            <w:proofErr w:type="spellEnd"/>
            <w:r w:rsidR="00154F16" w:rsidRPr="00EC16BC">
              <w:rPr>
                <w:rFonts w:cs="Arial"/>
                <w:i/>
                <w:lang w:val="en-GB"/>
              </w:rPr>
              <w:t xml:space="preserve">´ he </w:t>
            </w:r>
            <w:proofErr w:type="spellStart"/>
            <w:r w:rsidR="00154F16" w:rsidRPr="00EC16BC">
              <w:rPr>
                <w:rFonts w:cs="Arial"/>
                <w:i/>
                <w:lang w:val="en-GB"/>
              </w:rPr>
              <w:t>peaukula</w:t>
            </w:r>
            <w:proofErr w:type="spellEnd"/>
            <w:r w:rsidR="00154F16" w:rsidRPr="00EC16BC">
              <w:rPr>
                <w:rFonts w:cs="Arial"/>
                <w:i/>
                <w:lang w:val="en-GB"/>
              </w:rPr>
              <w:t xml:space="preserve"> </w:t>
            </w:r>
            <w:proofErr w:type="spellStart"/>
            <w:r w:rsidR="00154F16" w:rsidRPr="00EC16BC">
              <w:rPr>
                <w:rFonts w:cs="Arial"/>
                <w:i/>
                <w:lang w:val="en-GB"/>
              </w:rPr>
              <w:t>na</w:t>
            </w:r>
            <w:r w:rsidR="00154F16">
              <w:rPr>
                <w:rFonts w:cs="Arial"/>
                <w:i/>
                <w:lang w:val="en-GB"/>
              </w:rPr>
              <w:t>‘</w:t>
            </w:r>
            <w:r w:rsidR="00154F16" w:rsidRPr="00EC16BC">
              <w:rPr>
                <w:rFonts w:cs="Arial"/>
                <w:i/>
                <w:lang w:val="en-GB"/>
              </w:rPr>
              <w:t>e</w:t>
            </w:r>
            <w:proofErr w:type="spellEnd"/>
            <w:r w:rsidR="00154F16" w:rsidRPr="00EC16BC">
              <w:rPr>
                <w:rFonts w:cs="Arial"/>
                <w:i/>
                <w:lang w:val="en-GB"/>
              </w:rPr>
              <w:t xml:space="preserve"> hake he fonua</w:t>
            </w:r>
            <w:r w:rsidR="00154F16" w:rsidRPr="00CA475C">
              <w:rPr>
                <w:rFonts w:cs="Arial"/>
                <w:i/>
                <w:lang w:val="en-GB"/>
              </w:rPr>
              <w:t>´</w:t>
            </w:r>
            <w:r w:rsidR="00154F16" w:rsidRPr="00EC16BC">
              <w:rPr>
                <w:rFonts w:cs="Arial"/>
                <w:i/>
                <w:lang w:val="en-GB"/>
              </w:rPr>
              <w:t xml:space="preserve">. </w:t>
            </w:r>
            <w:r w:rsidR="00154F16" w:rsidRPr="00CA475C">
              <w:rPr>
                <w:rFonts w:cs="Arial"/>
                <w:i/>
                <w:lang w:val="en-GB"/>
              </w:rPr>
              <w:t xml:space="preserve">‘Oku </w:t>
            </w:r>
            <w:proofErr w:type="spellStart"/>
            <w:r w:rsidR="00154F16" w:rsidRPr="00CA475C">
              <w:rPr>
                <w:rFonts w:cs="Arial"/>
                <w:i/>
                <w:lang w:val="en-GB"/>
              </w:rPr>
              <w:t>mau</w:t>
            </w:r>
            <w:proofErr w:type="spellEnd"/>
            <w:r w:rsidR="00154F16" w:rsidRPr="00CA475C">
              <w:rPr>
                <w:rFonts w:cs="Arial"/>
                <w:i/>
                <w:lang w:val="en-GB"/>
              </w:rPr>
              <w:t xml:space="preserve"> ‘</w:t>
            </w:r>
            <w:proofErr w:type="spellStart"/>
            <w:r w:rsidR="00154F16" w:rsidRPr="00CA475C">
              <w:rPr>
                <w:rFonts w:cs="Arial"/>
                <w:i/>
                <w:lang w:val="en-GB"/>
              </w:rPr>
              <w:t>ofa</w:t>
            </w:r>
            <w:proofErr w:type="spellEnd"/>
            <w:r w:rsidR="00154F16" w:rsidRPr="00CA475C">
              <w:rPr>
                <w:rFonts w:cs="Arial"/>
                <w:i/>
                <w:lang w:val="en-GB"/>
              </w:rPr>
              <w:t xml:space="preserve"> atu ki he </w:t>
            </w:r>
            <w:proofErr w:type="spellStart"/>
            <w:r w:rsidR="00154F16" w:rsidRPr="00CA475C">
              <w:rPr>
                <w:rFonts w:cs="Arial"/>
                <w:i/>
                <w:lang w:val="en-GB"/>
              </w:rPr>
              <w:t>f</w:t>
            </w:r>
            <w:r w:rsidR="00154F16">
              <w:rPr>
                <w:rFonts w:cs="Arial"/>
                <w:i/>
                <w:lang w:val="en-GB"/>
              </w:rPr>
              <w:t>ā</w:t>
            </w:r>
            <w:r w:rsidR="00154F16" w:rsidRPr="00CA475C">
              <w:rPr>
                <w:rFonts w:cs="Arial"/>
                <w:i/>
                <w:lang w:val="en-GB"/>
              </w:rPr>
              <w:t>nau</w:t>
            </w:r>
            <w:proofErr w:type="spellEnd"/>
            <w:r w:rsidR="00154F16" w:rsidRPr="00CA475C">
              <w:rPr>
                <w:rFonts w:cs="Arial"/>
                <w:i/>
                <w:lang w:val="en-GB"/>
              </w:rPr>
              <w:t xml:space="preserve"> ako</w:t>
            </w:r>
            <w:r w:rsidR="00154F16" w:rsidRPr="000821DC">
              <w:rPr>
                <w:rFonts w:cs="Arial"/>
                <w:i/>
                <w:lang w:val="en-GB"/>
              </w:rPr>
              <w:t>´, he ‘</w:t>
            </w:r>
            <w:proofErr w:type="spellStart"/>
            <w:r w:rsidR="00154F16" w:rsidRPr="000821DC">
              <w:rPr>
                <w:rFonts w:cs="Arial"/>
                <w:i/>
                <w:lang w:val="en-GB"/>
              </w:rPr>
              <w:t>oku</w:t>
            </w:r>
            <w:proofErr w:type="spellEnd"/>
            <w:r w:rsidR="00154F16" w:rsidRPr="000821DC">
              <w:rPr>
                <w:rFonts w:cs="Arial"/>
                <w:i/>
                <w:lang w:val="en-GB"/>
              </w:rPr>
              <w:t xml:space="preserve"> </w:t>
            </w:r>
            <w:proofErr w:type="spellStart"/>
            <w:r w:rsidR="00154F16" w:rsidRPr="000821DC">
              <w:rPr>
                <w:rFonts w:cs="Arial"/>
                <w:i/>
                <w:lang w:val="en-GB"/>
              </w:rPr>
              <w:t>mau</w:t>
            </w:r>
            <w:proofErr w:type="spellEnd"/>
            <w:r w:rsidR="00154F16" w:rsidRPr="000821DC">
              <w:rPr>
                <w:rFonts w:cs="Arial"/>
                <w:i/>
                <w:lang w:val="en-GB"/>
              </w:rPr>
              <w:t xml:space="preserve"> ‘</w:t>
            </w:r>
            <w:proofErr w:type="spellStart"/>
            <w:r w:rsidR="00154F16" w:rsidRPr="000821DC">
              <w:rPr>
                <w:rFonts w:cs="Arial"/>
                <w:i/>
                <w:lang w:val="en-GB"/>
              </w:rPr>
              <w:t>ilo</w:t>
            </w:r>
            <w:proofErr w:type="spellEnd"/>
            <w:r w:rsidR="00154F16" w:rsidRPr="000821DC">
              <w:rPr>
                <w:rFonts w:cs="Arial"/>
                <w:i/>
                <w:lang w:val="en-GB"/>
              </w:rPr>
              <w:t xml:space="preserve"> ‘</w:t>
            </w:r>
            <w:proofErr w:type="spellStart"/>
            <w:r w:rsidR="00154F16" w:rsidRPr="000821DC">
              <w:rPr>
                <w:rFonts w:cs="Arial"/>
                <w:i/>
                <w:lang w:val="en-GB"/>
              </w:rPr>
              <w:t>oku</w:t>
            </w:r>
            <w:proofErr w:type="spellEnd"/>
            <w:r w:rsidR="00154F16" w:rsidRPr="000821DC">
              <w:rPr>
                <w:rFonts w:cs="Arial"/>
                <w:i/>
                <w:lang w:val="en-GB"/>
              </w:rPr>
              <w:t xml:space="preserve"> </w:t>
            </w:r>
            <w:proofErr w:type="spellStart"/>
            <w:r w:rsidR="00154F16" w:rsidRPr="000821DC">
              <w:rPr>
                <w:rFonts w:cs="Arial"/>
                <w:i/>
                <w:lang w:val="en-GB"/>
              </w:rPr>
              <w:t>fu‘u</w:t>
            </w:r>
            <w:proofErr w:type="spellEnd"/>
            <w:r w:rsidR="00154F16" w:rsidRPr="000821DC">
              <w:rPr>
                <w:rFonts w:cs="Arial"/>
                <w:i/>
                <w:lang w:val="en-GB"/>
              </w:rPr>
              <w:t xml:space="preserve"> </w:t>
            </w:r>
            <w:proofErr w:type="spellStart"/>
            <w:r w:rsidR="00154F16" w:rsidRPr="00CA475C">
              <w:rPr>
                <w:rFonts w:cs="Arial"/>
                <w:i/>
                <w:lang w:val="en-GB"/>
              </w:rPr>
              <w:t>tuai</w:t>
            </w:r>
            <w:proofErr w:type="spellEnd"/>
            <w:r w:rsidR="00154F16" w:rsidRPr="00CA475C">
              <w:rPr>
                <w:rFonts w:cs="Arial"/>
                <w:i/>
                <w:lang w:val="en-GB"/>
              </w:rPr>
              <w:t xml:space="preserve"> </w:t>
            </w:r>
            <w:r w:rsidR="00154F16">
              <w:rPr>
                <w:rFonts w:cs="Arial"/>
                <w:i/>
                <w:lang w:val="en-GB"/>
              </w:rPr>
              <w:t xml:space="preserve">‘a </w:t>
            </w:r>
            <w:r w:rsidR="00154F16" w:rsidRPr="00CA475C">
              <w:rPr>
                <w:rFonts w:cs="Arial"/>
                <w:i/>
                <w:lang w:val="en-GB"/>
              </w:rPr>
              <w:t xml:space="preserve">e </w:t>
            </w:r>
            <w:r w:rsidR="00154F16">
              <w:rPr>
                <w:rFonts w:cs="Arial"/>
                <w:i/>
                <w:lang w:val="en-GB"/>
              </w:rPr>
              <w:t>‘</w:t>
            </w:r>
            <w:proofErr w:type="spellStart"/>
            <w:r w:rsidR="00154F16">
              <w:rPr>
                <w:rFonts w:cs="Arial"/>
                <w:i/>
                <w:lang w:val="en-GB"/>
              </w:rPr>
              <w:t>oatu</w:t>
            </w:r>
            <w:proofErr w:type="spellEnd"/>
            <w:r w:rsidR="00154F16">
              <w:rPr>
                <w:rFonts w:cs="Arial"/>
                <w:i/>
                <w:lang w:val="en-GB"/>
              </w:rPr>
              <w:t xml:space="preserve"> ha </w:t>
            </w:r>
            <w:proofErr w:type="spellStart"/>
            <w:r w:rsidR="00154F16" w:rsidRPr="00CA475C">
              <w:rPr>
                <w:rFonts w:cs="Arial"/>
                <w:i/>
                <w:lang w:val="en-GB"/>
              </w:rPr>
              <w:t>tokoni</w:t>
            </w:r>
            <w:proofErr w:type="spellEnd"/>
            <w:r w:rsidR="00154F16" w:rsidRPr="00CA475C">
              <w:rPr>
                <w:rFonts w:cs="Arial"/>
                <w:i/>
                <w:lang w:val="en-GB"/>
              </w:rPr>
              <w:t xml:space="preserve"> </w:t>
            </w:r>
            <w:proofErr w:type="spellStart"/>
            <w:r w:rsidR="00154F16" w:rsidRPr="00CA475C">
              <w:rPr>
                <w:rFonts w:cs="Arial"/>
                <w:i/>
                <w:lang w:val="en-GB"/>
              </w:rPr>
              <w:t>mei</w:t>
            </w:r>
            <w:proofErr w:type="spellEnd"/>
            <w:r w:rsidR="00154F16" w:rsidRPr="00CA475C">
              <w:rPr>
                <w:rFonts w:cs="Arial"/>
                <w:i/>
                <w:lang w:val="en-GB"/>
              </w:rPr>
              <w:t xml:space="preserve"> he </w:t>
            </w:r>
            <w:proofErr w:type="spellStart"/>
            <w:r w:rsidR="00154F16" w:rsidRPr="00CA475C">
              <w:rPr>
                <w:rFonts w:cs="Arial"/>
                <w:i/>
                <w:lang w:val="en-GB"/>
              </w:rPr>
              <w:t>Pule</w:t>
            </w:r>
            <w:r w:rsidR="00154F16">
              <w:rPr>
                <w:rFonts w:cs="Arial"/>
                <w:i/>
                <w:lang w:val="en-GB"/>
              </w:rPr>
              <w:t>‘</w:t>
            </w:r>
            <w:r w:rsidR="00154F16" w:rsidRPr="00CA475C">
              <w:rPr>
                <w:rFonts w:cs="Arial"/>
                <w:i/>
                <w:lang w:val="en-GB"/>
              </w:rPr>
              <w:t>anga</w:t>
            </w:r>
            <w:proofErr w:type="spellEnd"/>
            <w:r w:rsidR="00154F16" w:rsidRPr="000821DC">
              <w:rPr>
                <w:rFonts w:cs="Arial"/>
                <w:i/>
                <w:lang w:val="en-GB"/>
              </w:rPr>
              <w:t>´</w:t>
            </w:r>
            <w:r w:rsidR="00154F16" w:rsidRPr="00CA475C">
              <w:rPr>
                <w:rFonts w:cs="Arial"/>
                <w:i/>
                <w:lang w:val="en-GB"/>
              </w:rPr>
              <w:t xml:space="preserve">.  ‘Oku </w:t>
            </w:r>
            <w:proofErr w:type="spellStart"/>
            <w:r w:rsidR="00154F16" w:rsidRPr="00CA475C">
              <w:rPr>
                <w:rFonts w:cs="Arial"/>
                <w:i/>
                <w:lang w:val="en-GB"/>
              </w:rPr>
              <w:t>mau</w:t>
            </w:r>
            <w:proofErr w:type="spellEnd"/>
            <w:r w:rsidR="00154F16" w:rsidRPr="00CA475C">
              <w:rPr>
                <w:rFonts w:cs="Arial"/>
                <w:i/>
                <w:lang w:val="en-GB"/>
              </w:rPr>
              <w:t xml:space="preserve"> </w:t>
            </w:r>
            <w:proofErr w:type="spellStart"/>
            <w:r w:rsidR="00154F16" w:rsidRPr="00CA475C">
              <w:rPr>
                <w:rFonts w:cs="Arial"/>
                <w:i/>
                <w:lang w:val="en-GB"/>
              </w:rPr>
              <w:t>fiefia</w:t>
            </w:r>
            <w:proofErr w:type="spellEnd"/>
            <w:r w:rsidR="00154F16" w:rsidRPr="00CA475C">
              <w:rPr>
                <w:rFonts w:cs="Arial"/>
                <w:i/>
                <w:lang w:val="en-GB"/>
              </w:rPr>
              <w:t xml:space="preserve"> </w:t>
            </w:r>
            <w:proofErr w:type="spellStart"/>
            <w:r w:rsidR="00154F16" w:rsidRPr="00CA475C">
              <w:rPr>
                <w:rFonts w:cs="Arial"/>
                <w:i/>
                <w:lang w:val="en-GB"/>
              </w:rPr>
              <w:t>ke</w:t>
            </w:r>
            <w:proofErr w:type="spellEnd"/>
            <w:r w:rsidR="00154F16" w:rsidRPr="00CA475C">
              <w:rPr>
                <w:rFonts w:cs="Arial"/>
                <w:i/>
                <w:lang w:val="en-GB"/>
              </w:rPr>
              <w:t xml:space="preserve"> </w:t>
            </w:r>
            <w:proofErr w:type="spellStart"/>
            <w:r w:rsidR="00154F16" w:rsidRPr="00CA475C">
              <w:rPr>
                <w:rFonts w:cs="Arial"/>
                <w:i/>
                <w:lang w:val="en-GB"/>
              </w:rPr>
              <w:t>tokoni</w:t>
            </w:r>
            <w:proofErr w:type="spellEnd"/>
            <w:r w:rsidR="00154F16" w:rsidRPr="00CA475C">
              <w:rPr>
                <w:rFonts w:cs="Arial"/>
                <w:i/>
                <w:lang w:val="en-GB"/>
              </w:rPr>
              <w:t xml:space="preserve"> atu ki hono </w:t>
            </w:r>
            <w:proofErr w:type="spellStart"/>
            <w:r w:rsidR="00154F16" w:rsidRPr="00CA475C">
              <w:rPr>
                <w:rFonts w:cs="Arial"/>
                <w:i/>
                <w:lang w:val="en-GB"/>
              </w:rPr>
              <w:t>fakalelei</w:t>
            </w:r>
            <w:proofErr w:type="spellEnd"/>
            <w:r w:rsidR="00154F16" w:rsidRPr="00CA475C">
              <w:rPr>
                <w:rFonts w:cs="Arial"/>
                <w:i/>
                <w:lang w:val="en-GB"/>
              </w:rPr>
              <w:t xml:space="preserve"> ‘o e </w:t>
            </w:r>
            <w:proofErr w:type="spellStart"/>
            <w:r w:rsidR="00154F16" w:rsidRPr="00CA475C">
              <w:rPr>
                <w:rFonts w:cs="Arial"/>
                <w:i/>
                <w:lang w:val="en-GB"/>
              </w:rPr>
              <w:t>ngaahi</w:t>
            </w:r>
            <w:proofErr w:type="spellEnd"/>
            <w:r w:rsidR="00154F16" w:rsidRPr="00CA475C">
              <w:rPr>
                <w:rFonts w:cs="Arial"/>
                <w:i/>
                <w:lang w:val="en-GB"/>
              </w:rPr>
              <w:t xml:space="preserve"> </w:t>
            </w:r>
            <w:proofErr w:type="spellStart"/>
            <w:r w:rsidR="00154F16" w:rsidRPr="00CA475C">
              <w:rPr>
                <w:rFonts w:cs="Arial"/>
                <w:i/>
                <w:lang w:val="en-GB"/>
              </w:rPr>
              <w:t>faleako</w:t>
            </w:r>
            <w:proofErr w:type="spellEnd"/>
            <w:r w:rsidR="00154F16" w:rsidRPr="00CA475C">
              <w:rPr>
                <w:rFonts w:cs="Arial"/>
                <w:i/>
                <w:lang w:val="en-GB"/>
              </w:rPr>
              <w:t xml:space="preserve"> ne </w:t>
            </w:r>
            <w:proofErr w:type="spellStart"/>
            <w:r w:rsidR="00154F16" w:rsidRPr="00CA475C">
              <w:rPr>
                <w:rFonts w:cs="Arial"/>
                <w:i/>
                <w:lang w:val="en-GB"/>
              </w:rPr>
              <w:t>maumau</w:t>
            </w:r>
            <w:proofErr w:type="spellEnd"/>
            <w:r w:rsidR="00154F16" w:rsidRPr="00CA475C">
              <w:rPr>
                <w:rFonts w:cs="Arial"/>
                <w:i/>
                <w:lang w:val="en-GB"/>
              </w:rPr>
              <w:t xml:space="preserve">´. ‘E </w:t>
            </w:r>
            <w:proofErr w:type="spellStart"/>
            <w:r w:rsidR="00154F16" w:rsidRPr="00CA475C">
              <w:rPr>
                <w:rFonts w:cs="Arial"/>
                <w:i/>
                <w:lang w:val="en-GB"/>
              </w:rPr>
              <w:t>vave</w:t>
            </w:r>
            <w:proofErr w:type="spellEnd"/>
            <w:r w:rsidR="00154F16" w:rsidRPr="00CA475C">
              <w:rPr>
                <w:rFonts w:cs="Arial"/>
                <w:i/>
                <w:lang w:val="en-GB"/>
              </w:rPr>
              <w:t xml:space="preserve"> ‘a e ‘</w:t>
            </w:r>
            <w:proofErr w:type="spellStart"/>
            <w:r w:rsidR="00154F16" w:rsidRPr="00CA475C">
              <w:rPr>
                <w:rFonts w:cs="Arial"/>
                <w:i/>
                <w:lang w:val="en-GB"/>
              </w:rPr>
              <w:t>oatu</w:t>
            </w:r>
            <w:proofErr w:type="spellEnd"/>
            <w:r w:rsidR="00154F16" w:rsidRPr="00CA475C">
              <w:rPr>
                <w:rFonts w:cs="Arial"/>
                <w:i/>
                <w:lang w:val="en-GB"/>
              </w:rPr>
              <w:t xml:space="preserve"> ‘</w:t>
            </w:r>
            <w:proofErr w:type="spellStart"/>
            <w:r w:rsidR="00154F16" w:rsidRPr="00CA475C">
              <w:rPr>
                <w:rFonts w:cs="Arial"/>
                <w:i/>
                <w:lang w:val="en-GB"/>
              </w:rPr>
              <w:t>emau</w:t>
            </w:r>
            <w:proofErr w:type="spellEnd"/>
            <w:r w:rsidR="00154F16" w:rsidRPr="00CA475C">
              <w:rPr>
                <w:rFonts w:cs="Arial"/>
                <w:i/>
                <w:lang w:val="en-GB"/>
              </w:rPr>
              <w:t xml:space="preserve"> </w:t>
            </w:r>
            <w:proofErr w:type="spellStart"/>
            <w:r w:rsidR="00154F16" w:rsidRPr="00CA475C">
              <w:rPr>
                <w:rFonts w:cs="Arial"/>
                <w:i/>
                <w:lang w:val="en-GB"/>
              </w:rPr>
              <w:t>tokoni</w:t>
            </w:r>
            <w:proofErr w:type="spellEnd"/>
            <w:r w:rsidR="00154F16" w:rsidRPr="00CA475C">
              <w:rPr>
                <w:rFonts w:cs="Arial"/>
                <w:i/>
                <w:lang w:val="en-GB"/>
              </w:rPr>
              <w:t xml:space="preserve">´ ‘o </w:t>
            </w:r>
            <w:proofErr w:type="spellStart"/>
            <w:r w:rsidR="00154F16" w:rsidRPr="00CA475C">
              <w:rPr>
                <w:rFonts w:cs="Arial"/>
                <w:i/>
                <w:lang w:val="en-GB"/>
              </w:rPr>
              <w:t>kapau</w:t>
            </w:r>
            <w:proofErr w:type="spellEnd"/>
            <w:r w:rsidR="00154F16" w:rsidRPr="00CA475C">
              <w:rPr>
                <w:rFonts w:cs="Arial"/>
                <w:i/>
                <w:lang w:val="en-GB"/>
              </w:rPr>
              <w:t xml:space="preserve"> te mou tala</w:t>
            </w:r>
            <w:r w:rsidR="00154F16">
              <w:rPr>
                <w:rFonts w:cs="Arial"/>
                <w:i/>
                <w:lang w:val="en-GB"/>
              </w:rPr>
              <w:t xml:space="preserve"> </w:t>
            </w:r>
            <w:r w:rsidR="00154F16" w:rsidRPr="00CA475C">
              <w:rPr>
                <w:rFonts w:cs="Arial"/>
                <w:i/>
                <w:lang w:val="en-GB"/>
              </w:rPr>
              <w:t xml:space="preserve">mai pe ko e </w:t>
            </w:r>
            <w:proofErr w:type="spellStart"/>
            <w:r w:rsidR="00154F16" w:rsidRPr="00CA475C">
              <w:rPr>
                <w:rFonts w:cs="Arial"/>
                <w:i/>
                <w:lang w:val="en-GB"/>
              </w:rPr>
              <w:t>hā</w:t>
            </w:r>
            <w:proofErr w:type="spellEnd"/>
            <w:r w:rsidR="00154F16" w:rsidRPr="00CA475C">
              <w:rPr>
                <w:rFonts w:cs="Arial"/>
                <w:i/>
                <w:lang w:val="en-GB"/>
              </w:rPr>
              <w:t xml:space="preserve"> ‘a e </w:t>
            </w:r>
            <w:proofErr w:type="spellStart"/>
            <w:r w:rsidR="00154F16" w:rsidRPr="00CA475C">
              <w:rPr>
                <w:rFonts w:cs="Arial"/>
                <w:i/>
                <w:lang w:val="en-GB"/>
              </w:rPr>
              <w:t>naunau</w:t>
            </w:r>
            <w:proofErr w:type="spellEnd"/>
            <w:r w:rsidR="00154F16" w:rsidRPr="00CA475C">
              <w:rPr>
                <w:rFonts w:cs="Arial"/>
                <w:i/>
                <w:lang w:val="en-GB"/>
              </w:rPr>
              <w:t xml:space="preserve"> ‘</w:t>
            </w:r>
            <w:proofErr w:type="spellStart"/>
            <w:r w:rsidR="00154F16" w:rsidRPr="00CA475C">
              <w:rPr>
                <w:rFonts w:cs="Arial"/>
                <w:i/>
                <w:lang w:val="en-GB"/>
              </w:rPr>
              <w:t>oku</w:t>
            </w:r>
            <w:proofErr w:type="spellEnd"/>
            <w:r w:rsidR="00154F16" w:rsidRPr="00CA475C">
              <w:rPr>
                <w:rFonts w:cs="Arial"/>
                <w:i/>
                <w:lang w:val="en-GB"/>
              </w:rPr>
              <w:t xml:space="preserve"> </w:t>
            </w:r>
            <w:proofErr w:type="spellStart"/>
            <w:r w:rsidR="00154F16" w:rsidRPr="00CA475C">
              <w:rPr>
                <w:rFonts w:cs="Arial"/>
                <w:i/>
                <w:lang w:val="en-GB"/>
              </w:rPr>
              <w:t>fiema</w:t>
            </w:r>
            <w:r w:rsidR="00154F16">
              <w:rPr>
                <w:rFonts w:cs="Arial"/>
                <w:i/>
                <w:lang w:val="en-GB"/>
              </w:rPr>
              <w:t>‘</w:t>
            </w:r>
            <w:r w:rsidR="00154F16" w:rsidRPr="00CA475C">
              <w:rPr>
                <w:rFonts w:cs="Arial"/>
                <w:i/>
                <w:lang w:val="en-GB"/>
              </w:rPr>
              <w:t>u</w:t>
            </w:r>
            <w:proofErr w:type="spellEnd"/>
            <w:r w:rsidR="00154F16" w:rsidRPr="00CA475C">
              <w:rPr>
                <w:rFonts w:cs="Arial"/>
                <w:i/>
                <w:lang w:val="en-GB"/>
              </w:rPr>
              <w:t xml:space="preserve"> </w:t>
            </w:r>
            <w:proofErr w:type="spellStart"/>
            <w:r w:rsidR="00154F16" w:rsidRPr="00CA475C">
              <w:rPr>
                <w:rFonts w:cs="Arial"/>
                <w:i/>
                <w:lang w:val="en-GB"/>
              </w:rPr>
              <w:t>lahi</w:t>
            </w:r>
            <w:proofErr w:type="spellEnd"/>
            <w:r w:rsidR="00154F16" w:rsidRPr="00CA475C">
              <w:rPr>
                <w:rFonts w:cs="Arial"/>
                <w:i/>
                <w:lang w:val="en-GB"/>
              </w:rPr>
              <w:t xml:space="preserve"> taha he </w:t>
            </w:r>
            <w:proofErr w:type="spellStart"/>
            <w:r w:rsidR="00154F16" w:rsidRPr="00CA475C">
              <w:rPr>
                <w:rFonts w:cs="Arial"/>
                <w:i/>
                <w:lang w:val="en-GB"/>
              </w:rPr>
              <w:t>taimi</w:t>
            </w:r>
            <w:proofErr w:type="spellEnd"/>
            <w:r w:rsidR="00154F16" w:rsidRPr="00CA475C">
              <w:rPr>
                <w:rFonts w:cs="Arial"/>
                <w:i/>
                <w:lang w:val="en-GB"/>
              </w:rPr>
              <w:t xml:space="preserve"> </w:t>
            </w:r>
            <w:proofErr w:type="spellStart"/>
            <w:r w:rsidR="00154F16" w:rsidRPr="00CA475C">
              <w:rPr>
                <w:rFonts w:cs="Arial"/>
                <w:i/>
                <w:lang w:val="en-GB"/>
              </w:rPr>
              <w:t>ni</w:t>
            </w:r>
            <w:proofErr w:type="spellEnd"/>
            <w:r w:rsidR="00154F16" w:rsidRPr="00CA475C">
              <w:rPr>
                <w:rFonts w:cs="Arial"/>
                <w:i/>
                <w:lang w:val="en-GB"/>
              </w:rPr>
              <w:t>´.</w:t>
            </w:r>
          </w:p>
          <w:p w14:paraId="1404BD54" w14:textId="77777777" w:rsidR="00576F2C" w:rsidRPr="00BC7BBE" w:rsidRDefault="00576F2C" w:rsidP="00D247AE">
            <w:pPr>
              <w:pStyle w:val="NCEAtablebody"/>
              <w:rPr>
                <w:rFonts w:cs="Arial"/>
                <w:i/>
                <w:lang w:val="fr-FR"/>
              </w:rPr>
            </w:pPr>
          </w:p>
          <w:p w14:paraId="14DFE98E" w14:textId="77777777" w:rsidR="00576F2C" w:rsidRDefault="00576F2C" w:rsidP="00576F2C">
            <w:pPr>
              <w:pStyle w:val="NCEAtablebody"/>
              <w:rPr>
                <w:rFonts w:cs="Arial"/>
              </w:rPr>
            </w:pPr>
            <w:r w:rsidRPr="00197D95">
              <w:rPr>
                <w:rFonts w:cs="Arial"/>
              </w:rPr>
              <w:t>Communication is achieved overall despite inconsistencies (such as format, spelling, lexical choice, level of formality, language conventions, or language features).</w:t>
            </w:r>
          </w:p>
          <w:p w14:paraId="6D0F9C3D" w14:textId="77777777" w:rsidR="007E3D1C" w:rsidRDefault="007E3D1C" w:rsidP="00576F2C">
            <w:pPr>
              <w:pStyle w:val="NCEAtablebody"/>
              <w:rPr>
                <w:rFonts w:cs="Arial"/>
              </w:rPr>
            </w:pPr>
          </w:p>
          <w:p w14:paraId="0AE9BE15" w14:textId="77777777" w:rsidR="00D115FA" w:rsidRPr="00AB7926" w:rsidRDefault="00D115FA" w:rsidP="00D115FA">
            <w:pPr>
              <w:rPr>
                <w:rFonts w:ascii="Arial" w:hAnsi="Arial" w:cs="Arial"/>
                <w:i/>
                <w:color w:val="FF0000"/>
                <w:sz w:val="20"/>
                <w:szCs w:val="20"/>
              </w:rPr>
            </w:pPr>
            <w:r w:rsidRPr="00AB7926">
              <w:rPr>
                <w:rFonts w:ascii="Arial" w:hAnsi="Arial" w:cs="Arial"/>
                <w:i/>
                <w:color w:val="FF0000"/>
                <w:sz w:val="20"/>
                <w:szCs w:val="20"/>
                <w:lang w:val="en-AU"/>
              </w:rPr>
              <w:t>The examples above are indicative samples only.</w:t>
            </w:r>
          </w:p>
          <w:p w14:paraId="442DF116" w14:textId="77777777" w:rsidR="00576F2C" w:rsidRPr="00A42181" w:rsidRDefault="00576F2C" w:rsidP="00D247AE">
            <w:pPr>
              <w:pStyle w:val="NCEAtablebody"/>
              <w:rPr>
                <w:rFonts w:cs="Arial"/>
                <w:i/>
              </w:rPr>
            </w:pPr>
          </w:p>
        </w:tc>
        <w:tc>
          <w:tcPr>
            <w:tcW w:w="1650" w:type="pct"/>
            <w:tcBorders>
              <w:top w:val="single" w:sz="4" w:space="0" w:color="auto"/>
              <w:left w:val="single" w:sz="4" w:space="0" w:color="auto"/>
              <w:bottom w:val="single" w:sz="4" w:space="0" w:color="auto"/>
              <w:right w:val="single" w:sz="4" w:space="0" w:color="auto"/>
            </w:tcBorders>
          </w:tcPr>
          <w:p w14:paraId="3186C172" w14:textId="77777777" w:rsidR="00AD4E5A" w:rsidRPr="00197D95" w:rsidRDefault="00AD4E5A" w:rsidP="003E1FD4">
            <w:pPr>
              <w:pStyle w:val="NCEAtablebody"/>
            </w:pPr>
            <w:r w:rsidRPr="00197D95">
              <w:lastRenderedPageBreak/>
              <w:t xml:space="preserve">In clear, convincing </w:t>
            </w:r>
            <w:r w:rsidR="00805BC7">
              <w:t>Lea Faka-</w:t>
            </w:r>
            <w:r w:rsidR="00B476E4">
              <w:t>Tonga</w:t>
            </w:r>
            <w:r w:rsidRPr="00197D95">
              <w:t xml:space="preserve">, the student has produced </w:t>
            </w:r>
            <w:r w:rsidR="00DD2ECF">
              <w:t>at least two</w:t>
            </w:r>
            <w:r w:rsidR="00DD2ECF" w:rsidRPr="00197D95">
              <w:t xml:space="preserve"> </w:t>
            </w:r>
            <w:r w:rsidRPr="00197D95">
              <w:t>written texts of various types for the agreed scenarios. The total length of the texts is</w:t>
            </w:r>
            <w:r w:rsidR="00F45856" w:rsidRPr="00197D95">
              <w:t xml:space="preserve"> approximately 400–500 words</w:t>
            </w:r>
            <w:r w:rsidRPr="00197D95">
              <w:t>.</w:t>
            </w:r>
          </w:p>
          <w:p w14:paraId="19B7EDD6" w14:textId="77777777" w:rsidR="004019EA" w:rsidRPr="00197D95" w:rsidRDefault="00AD4E5A" w:rsidP="003E1FD4">
            <w:pPr>
              <w:pStyle w:val="NCEAtablebody"/>
            </w:pPr>
            <w:r w:rsidRPr="00197D95">
              <w:t>Across the texts, the student explores and justifies varied ideas and perspectives. They do this by using language that is generally credible and connected to</w:t>
            </w:r>
            <w:r w:rsidR="002458BA" w:rsidRPr="00197D95">
              <w:t>:</w:t>
            </w:r>
          </w:p>
          <w:p w14:paraId="402BDFCB" w14:textId="77777777" w:rsidR="00AD4E5A" w:rsidRPr="00197D95" w:rsidRDefault="00AD4E5A" w:rsidP="003E1FD4">
            <w:pPr>
              <w:pStyle w:val="NCEAtablebullet"/>
              <w:spacing w:before="40" w:after="40"/>
              <w:ind w:left="227" w:hanging="227"/>
            </w:pPr>
            <w:r w:rsidRPr="00197D95">
              <w:t>evaluate and give explanations or evidence to support their own ideas and perspectives</w:t>
            </w:r>
          </w:p>
          <w:p w14:paraId="6E35394C" w14:textId="77777777" w:rsidR="00AD4E5A" w:rsidRPr="00197D95" w:rsidRDefault="00AD4E5A" w:rsidP="003E1FD4">
            <w:pPr>
              <w:pStyle w:val="NCEAtablebullet"/>
              <w:spacing w:before="40" w:after="40"/>
              <w:ind w:left="227" w:hanging="227"/>
            </w:pPr>
            <w:r w:rsidRPr="00197D95">
              <w:t>support or challenge the ideas and perspectives of others.</w:t>
            </w:r>
          </w:p>
          <w:p w14:paraId="0AE40E8D" w14:textId="77777777" w:rsidR="00AD4E5A" w:rsidRPr="00197D95" w:rsidRDefault="00AD4E5A" w:rsidP="003E1FD4">
            <w:pPr>
              <w:pStyle w:val="NCEAtablebody"/>
            </w:pPr>
            <w:r w:rsidRPr="00197D95">
              <w:t>Their writing:</w:t>
            </w:r>
          </w:p>
          <w:p w14:paraId="6A0EE719" w14:textId="77777777" w:rsidR="00AD4E5A" w:rsidRPr="00197D95" w:rsidRDefault="00AD4E5A" w:rsidP="003E1FD4">
            <w:pPr>
              <w:pStyle w:val="NCEAtablebullet"/>
              <w:spacing w:before="40" w:after="40"/>
              <w:ind w:left="227" w:hanging="227"/>
            </w:pPr>
            <w:r w:rsidRPr="00197D95">
              <w:t>demonstrates use of a range of language and language features that are fit for the purpose and audience</w:t>
            </w:r>
          </w:p>
          <w:p w14:paraId="58C4ACE8" w14:textId="77777777" w:rsidR="00AD4E5A" w:rsidRPr="00197D95" w:rsidRDefault="00AD4E5A" w:rsidP="003E1FD4">
            <w:pPr>
              <w:pStyle w:val="NCEAtablebullet"/>
              <w:spacing w:before="40" w:after="40"/>
              <w:ind w:left="227" w:hanging="227"/>
            </w:pPr>
            <w:r w:rsidRPr="00197D95">
              <w:t>is organised in a linguistic and cultural</w:t>
            </w:r>
            <w:r w:rsidR="002458BA" w:rsidRPr="00197D95">
              <w:t>ly appropriate format and style</w:t>
            </w:r>
            <w:r w:rsidRPr="00197D95">
              <w:t xml:space="preserve"> </w:t>
            </w:r>
          </w:p>
          <w:p w14:paraId="0C2A1FAB" w14:textId="77777777" w:rsidR="0011530F" w:rsidRPr="00197D95" w:rsidRDefault="002458BA" w:rsidP="003E1FD4">
            <w:pPr>
              <w:pStyle w:val="NCEAtablebullet"/>
              <w:spacing w:before="40" w:after="40"/>
              <w:ind w:left="227" w:hanging="227"/>
            </w:pPr>
            <w:r w:rsidRPr="00197D95">
              <w:t>makes appropriate use of New Zealand Curriculum</w:t>
            </w:r>
            <w:r w:rsidR="00AD4E5A" w:rsidRPr="00197D95">
              <w:t xml:space="preserve"> level 8 communication skills, </w:t>
            </w:r>
            <w:r w:rsidRPr="00197D95">
              <w:t>language and cultural knowledge, for example:</w:t>
            </w:r>
          </w:p>
          <w:p w14:paraId="470D9F5D" w14:textId="77777777" w:rsidR="00F35F08" w:rsidRDefault="00F35F08" w:rsidP="00576F2C">
            <w:pPr>
              <w:pStyle w:val="NCEAtablebody"/>
            </w:pPr>
          </w:p>
          <w:p w14:paraId="70A78E1F" w14:textId="77777777" w:rsidR="00154F16" w:rsidRPr="00035E52" w:rsidRDefault="00154F16" w:rsidP="00154F16">
            <w:pPr>
              <w:pStyle w:val="NCEAtablebody"/>
              <w:rPr>
                <w:rFonts w:cs="Arial"/>
                <w:i/>
                <w:lang w:val="it-IT"/>
              </w:rPr>
            </w:pPr>
            <w:r>
              <w:rPr>
                <w:i/>
              </w:rPr>
              <w:t xml:space="preserve">Oku </w:t>
            </w:r>
            <w:proofErr w:type="spellStart"/>
            <w:r>
              <w:rPr>
                <w:i/>
              </w:rPr>
              <w:t>ongo</w:t>
            </w:r>
            <w:proofErr w:type="spellEnd"/>
            <w:r>
              <w:rPr>
                <w:i/>
              </w:rPr>
              <w:t xml:space="preserve"> ki </w:t>
            </w:r>
            <w:proofErr w:type="spellStart"/>
            <w:r>
              <w:rPr>
                <w:i/>
              </w:rPr>
              <w:t>homau</w:t>
            </w:r>
            <w:proofErr w:type="spellEnd"/>
            <w:r>
              <w:rPr>
                <w:i/>
              </w:rPr>
              <w:t xml:space="preserve"> </w:t>
            </w:r>
            <w:proofErr w:type="spellStart"/>
            <w:r>
              <w:rPr>
                <w:i/>
              </w:rPr>
              <w:t>loto</w:t>
            </w:r>
            <w:proofErr w:type="spellEnd"/>
            <w:r w:rsidRPr="00035E52">
              <w:rPr>
                <w:rFonts w:cs="Arial"/>
                <w:i/>
              </w:rPr>
              <w:t>´</w:t>
            </w:r>
            <w:r>
              <w:rPr>
                <w:i/>
              </w:rPr>
              <w:t xml:space="preserve"> ‘a e </w:t>
            </w:r>
            <w:proofErr w:type="spellStart"/>
            <w:r>
              <w:rPr>
                <w:i/>
              </w:rPr>
              <w:t>fakatamaki</w:t>
            </w:r>
            <w:proofErr w:type="spellEnd"/>
            <w:r>
              <w:rPr>
                <w:i/>
              </w:rPr>
              <w:t xml:space="preserve"> </w:t>
            </w:r>
            <w:proofErr w:type="spellStart"/>
            <w:r>
              <w:rPr>
                <w:i/>
              </w:rPr>
              <w:t>lahi</w:t>
            </w:r>
            <w:proofErr w:type="spellEnd"/>
            <w:r>
              <w:rPr>
                <w:i/>
              </w:rPr>
              <w:t xml:space="preserve"> ne </w:t>
            </w:r>
            <w:proofErr w:type="spellStart"/>
            <w:r>
              <w:rPr>
                <w:i/>
              </w:rPr>
              <w:t>hoko</w:t>
            </w:r>
            <w:proofErr w:type="spellEnd"/>
            <w:r>
              <w:rPr>
                <w:i/>
              </w:rPr>
              <w:t xml:space="preserve"> ki </w:t>
            </w:r>
            <w:proofErr w:type="spellStart"/>
            <w:r>
              <w:rPr>
                <w:i/>
              </w:rPr>
              <w:t>homou</w:t>
            </w:r>
            <w:proofErr w:type="spellEnd"/>
            <w:r>
              <w:rPr>
                <w:i/>
              </w:rPr>
              <w:t xml:space="preserve"> ‘</w:t>
            </w:r>
            <w:proofErr w:type="spellStart"/>
            <w:r>
              <w:rPr>
                <w:i/>
              </w:rPr>
              <w:t>apiako</w:t>
            </w:r>
            <w:proofErr w:type="spellEnd"/>
            <w:r w:rsidRPr="00035E52">
              <w:rPr>
                <w:rFonts w:cs="Arial"/>
                <w:i/>
              </w:rPr>
              <w:t>´</w:t>
            </w:r>
            <w:r>
              <w:rPr>
                <w:i/>
              </w:rPr>
              <w:t xml:space="preserve"> </w:t>
            </w:r>
            <w:proofErr w:type="spellStart"/>
            <w:r>
              <w:rPr>
                <w:i/>
              </w:rPr>
              <w:t>tupu</w:t>
            </w:r>
            <w:proofErr w:type="spellEnd"/>
            <w:r>
              <w:rPr>
                <w:i/>
              </w:rPr>
              <w:t xml:space="preserve"> </w:t>
            </w:r>
            <w:proofErr w:type="spellStart"/>
            <w:r>
              <w:rPr>
                <w:i/>
              </w:rPr>
              <w:t>mei</w:t>
            </w:r>
            <w:proofErr w:type="spellEnd"/>
            <w:r>
              <w:rPr>
                <w:i/>
              </w:rPr>
              <w:t xml:space="preserve"> he </w:t>
            </w:r>
            <w:proofErr w:type="spellStart"/>
            <w:r>
              <w:rPr>
                <w:i/>
              </w:rPr>
              <w:t>peaukula</w:t>
            </w:r>
            <w:proofErr w:type="spellEnd"/>
            <w:r>
              <w:rPr>
                <w:i/>
              </w:rPr>
              <w:t xml:space="preserve"> ne hake he fonua</w:t>
            </w:r>
            <w:r>
              <w:rPr>
                <w:rFonts w:cs="Arial"/>
                <w:i/>
              </w:rPr>
              <w:t>´</w:t>
            </w:r>
            <w:r>
              <w:rPr>
                <w:i/>
              </w:rPr>
              <w:t xml:space="preserve">. </w:t>
            </w:r>
            <w:proofErr w:type="spellStart"/>
            <w:r w:rsidRPr="00CA475C">
              <w:rPr>
                <w:i/>
              </w:rPr>
              <w:t>Na‘e</w:t>
            </w:r>
            <w:proofErr w:type="spellEnd"/>
            <w:r w:rsidRPr="00CA475C">
              <w:rPr>
                <w:i/>
              </w:rPr>
              <w:t xml:space="preserve"> ‘</w:t>
            </w:r>
            <w:proofErr w:type="spellStart"/>
            <w:r w:rsidRPr="00CA475C">
              <w:rPr>
                <w:i/>
              </w:rPr>
              <w:t>ikai</w:t>
            </w:r>
            <w:proofErr w:type="spellEnd"/>
            <w:r w:rsidRPr="00CA475C">
              <w:rPr>
                <w:i/>
              </w:rPr>
              <w:t xml:space="preserve"> </w:t>
            </w:r>
            <w:proofErr w:type="spellStart"/>
            <w:r w:rsidRPr="00CA475C">
              <w:rPr>
                <w:i/>
              </w:rPr>
              <w:t>ke</w:t>
            </w:r>
            <w:proofErr w:type="spellEnd"/>
            <w:r w:rsidRPr="00CA475C">
              <w:rPr>
                <w:i/>
              </w:rPr>
              <w:t xml:space="preserve"> </w:t>
            </w:r>
            <w:proofErr w:type="spellStart"/>
            <w:r w:rsidRPr="00CA475C">
              <w:rPr>
                <w:i/>
              </w:rPr>
              <w:t>mau</w:t>
            </w:r>
            <w:proofErr w:type="spellEnd"/>
            <w:r w:rsidRPr="00CA475C">
              <w:rPr>
                <w:i/>
              </w:rPr>
              <w:t xml:space="preserve"> </w:t>
            </w:r>
            <w:proofErr w:type="spellStart"/>
            <w:r w:rsidRPr="00CA475C">
              <w:rPr>
                <w:i/>
              </w:rPr>
              <w:t>fiem</w:t>
            </w:r>
            <w:r w:rsidRPr="00CA475C">
              <w:rPr>
                <w:rFonts w:cs="Arial"/>
                <w:i/>
              </w:rPr>
              <w:t>ā</w:t>
            </w:r>
            <w:r w:rsidRPr="00CA475C">
              <w:rPr>
                <w:i/>
              </w:rPr>
              <w:t>lie</w:t>
            </w:r>
            <w:proofErr w:type="spellEnd"/>
            <w:r w:rsidRPr="00CA475C">
              <w:rPr>
                <w:i/>
              </w:rPr>
              <w:t xml:space="preserve"> he </w:t>
            </w:r>
            <w:proofErr w:type="spellStart"/>
            <w:r w:rsidRPr="00CA475C">
              <w:rPr>
                <w:i/>
              </w:rPr>
              <w:t>fanongo</w:t>
            </w:r>
            <w:proofErr w:type="spellEnd"/>
            <w:r w:rsidRPr="00CA475C">
              <w:rPr>
                <w:i/>
              </w:rPr>
              <w:t xml:space="preserve"> he </w:t>
            </w:r>
            <w:proofErr w:type="spellStart"/>
            <w:r w:rsidRPr="00CA475C">
              <w:rPr>
                <w:i/>
              </w:rPr>
              <w:t>ongoongo</w:t>
            </w:r>
            <w:proofErr w:type="spellEnd"/>
            <w:r w:rsidRPr="00CA475C">
              <w:rPr>
                <w:rFonts w:cs="Arial"/>
                <w:i/>
              </w:rPr>
              <w:t>´</w:t>
            </w:r>
            <w:r>
              <w:rPr>
                <w:rFonts w:cs="Arial"/>
                <w:i/>
              </w:rPr>
              <w:t xml:space="preserve"> </w:t>
            </w:r>
            <w:r w:rsidRPr="00CA475C">
              <w:rPr>
                <w:rFonts w:cs="Arial"/>
                <w:i/>
              </w:rPr>
              <w:t>ki h</w:t>
            </w:r>
            <w:r w:rsidRPr="00CA475C">
              <w:rPr>
                <w:i/>
              </w:rPr>
              <w:t xml:space="preserve">e </w:t>
            </w:r>
            <w:proofErr w:type="spellStart"/>
            <w:r w:rsidRPr="00CA475C">
              <w:rPr>
                <w:i/>
              </w:rPr>
              <w:t>tuai</w:t>
            </w:r>
            <w:proofErr w:type="spellEnd"/>
            <w:r w:rsidRPr="00CA475C">
              <w:rPr>
                <w:i/>
              </w:rPr>
              <w:t xml:space="preserve"> e </w:t>
            </w:r>
            <w:proofErr w:type="spellStart"/>
            <w:r w:rsidRPr="00CA475C">
              <w:rPr>
                <w:i/>
              </w:rPr>
              <w:t>ng</w:t>
            </w:r>
            <w:r w:rsidRPr="00CA475C">
              <w:rPr>
                <w:rFonts w:cs="Arial"/>
                <w:i/>
              </w:rPr>
              <w:t>ā</w:t>
            </w:r>
            <w:r w:rsidRPr="00CA475C">
              <w:rPr>
                <w:i/>
              </w:rPr>
              <w:t>ue</w:t>
            </w:r>
            <w:proofErr w:type="spellEnd"/>
            <w:r w:rsidRPr="00CA475C">
              <w:rPr>
                <w:i/>
              </w:rPr>
              <w:t xml:space="preserve"> ‘a e </w:t>
            </w:r>
            <w:proofErr w:type="spellStart"/>
            <w:r w:rsidRPr="00CA475C">
              <w:rPr>
                <w:i/>
              </w:rPr>
              <w:t>Pule‘anga</w:t>
            </w:r>
            <w:proofErr w:type="spellEnd"/>
            <w:r w:rsidRPr="00CA475C">
              <w:rPr>
                <w:rFonts w:cs="Arial"/>
                <w:i/>
              </w:rPr>
              <w:t>´</w:t>
            </w:r>
            <w:r w:rsidRPr="00CA475C">
              <w:rPr>
                <w:i/>
              </w:rPr>
              <w:t xml:space="preserve"> </w:t>
            </w:r>
            <w:proofErr w:type="spellStart"/>
            <w:r w:rsidRPr="00CA475C">
              <w:rPr>
                <w:i/>
              </w:rPr>
              <w:t>ke</w:t>
            </w:r>
            <w:proofErr w:type="spellEnd"/>
            <w:r w:rsidRPr="00CA475C">
              <w:rPr>
                <w:i/>
              </w:rPr>
              <w:t xml:space="preserve"> ‘</w:t>
            </w:r>
            <w:proofErr w:type="spellStart"/>
            <w:r w:rsidRPr="00CA475C">
              <w:rPr>
                <w:i/>
              </w:rPr>
              <w:t>oatu</w:t>
            </w:r>
            <w:proofErr w:type="spellEnd"/>
            <w:r w:rsidRPr="00CA475C">
              <w:rPr>
                <w:i/>
              </w:rPr>
              <w:t xml:space="preserve"> ha </w:t>
            </w:r>
            <w:proofErr w:type="spellStart"/>
            <w:r w:rsidRPr="00CA475C">
              <w:rPr>
                <w:i/>
              </w:rPr>
              <w:t>tokoni</w:t>
            </w:r>
            <w:proofErr w:type="spellEnd"/>
            <w:r w:rsidRPr="00EC1A30">
              <w:rPr>
                <w:rFonts w:cs="Arial"/>
                <w:i/>
              </w:rPr>
              <w:t>´</w:t>
            </w:r>
            <w:r w:rsidRPr="00CA475C">
              <w:rPr>
                <w:i/>
              </w:rPr>
              <w:t xml:space="preserve">. </w:t>
            </w:r>
            <w:r w:rsidRPr="00EC16BC">
              <w:rPr>
                <w:i/>
              </w:rPr>
              <w:t xml:space="preserve">Ko ia ne </w:t>
            </w:r>
            <w:proofErr w:type="spellStart"/>
            <w:r w:rsidRPr="00EC16BC">
              <w:rPr>
                <w:i/>
              </w:rPr>
              <w:t>fakakaukau</w:t>
            </w:r>
            <w:proofErr w:type="spellEnd"/>
            <w:r w:rsidRPr="00EC16BC">
              <w:rPr>
                <w:i/>
              </w:rPr>
              <w:t xml:space="preserve"> ‘a e </w:t>
            </w:r>
            <w:proofErr w:type="spellStart"/>
            <w:r w:rsidRPr="00EC16BC">
              <w:rPr>
                <w:i/>
              </w:rPr>
              <w:t>f</w:t>
            </w:r>
            <w:r>
              <w:rPr>
                <w:i/>
              </w:rPr>
              <w:t>ā</w:t>
            </w:r>
            <w:r w:rsidRPr="00EC16BC">
              <w:rPr>
                <w:i/>
              </w:rPr>
              <w:t>nau</w:t>
            </w:r>
            <w:proofErr w:type="spellEnd"/>
            <w:r w:rsidRPr="00EC16BC">
              <w:rPr>
                <w:i/>
              </w:rPr>
              <w:t xml:space="preserve"> </w:t>
            </w:r>
            <w:smartTag w:uri="urn:schemas-microsoft-com:office:smarttags" w:element="place">
              <w:smartTag w:uri="urn:schemas-microsoft-com:office:smarttags" w:element="country-region">
                <w:r w:rsidRPr="00EC16BC">
                  <w:rPr>
                    <w:i/>
                  </w:rPr>
                  <w:t>Tonga</w:t>
                </w:r>
              </w:smartTag>
            </w:smartTag>
            <w:r w:rsidRPr="00EC16BC">
              <w:rPr>
                <w:i/>
              </w:rPr>
              <w:t xml:space="preserve"> </w:t>
            </w:r>
            <w:r>
              <w:rPr>
                <w:i/>
              </w:rPr>
              <w:t xml:space="preserve">‘o e </w:t>
            </w:r>
            <w:r w:rsidRPr="00EC16BC">
              <w:rPr>
                <w:i/>
              </w:rPr>
              <w:t>‘</w:t>
            </w:r>
            <w:proofErr w:type="spellStart"/>
            <w:r w:rsidRPr="00EC16BC">
              <w:rPr>
                <w:i/>
              </w:rPr>
              <w:t>apiako</w:t>
            </w:r>
            <w:proofErr w:type="spellEnd"/>
            <w:r>
              <w:rPr>
                <w:i/>
              </w:rPr>
              <w:t xml:space="preserve"> </w:t>
            </w:r>
            <w:proofErr w:type="spellStart"/>
            <w:r w:rsidRPr="00EC16BC">
              <w:rPr>
                <w:i/>
              </w:rPr>
              <w:t>ni</w:t>
            </w:r>
            <w:proofErr w:type="spellEnd"/>
            <w:r w:rsidRPr="00CA475C">
              <w:rPr>
                <w:rFonts w:cs="Arial"/>
                <w:i/>
              </w:rPr>
              <w:t>´</w:t>
            </w:r>
            <w:r w:rsidRPr="00EC16BC">
              <w:rPr>
                <w:i/>
              </w:rPr>
              <w:t xml:space="preserve"> </w:t>
            </w:r>
            <w:proofErr w:type="spellStart"/>
            <w:r w:rsidRPr="00EC16BC">
              <w:rPr>
                <w:i/>
              </w:rPr>
              <w:t>ke</w:t>
            </w:r>
            <w:proofErr w:type="spellEnd"/>
            <w:r w:rsidRPr="00EC16BC">
              <w:rPr>
                <w:i/>
              </w:rPr>
              <w:t xml:space="preserve"> </w:t>
            </w:r>
            <w:proofErr w:type="spellStart"/>
            <w:r w:rsidRPr="00EC16BC">
              <w:rPr>
                <w:i/>
              </w:rPr>
              <w:t>t</w:t>
            </w:r>
            <w:r w:rsidRPr="00EC16BC">
              <w:rPr>
                <w:rFonts w:cs="Arial"/>
                <w:i/>
              </w:rPr>
              <w:t>ā</w:t>
            </w:r>
            <w:r w:rsidRPr="00EC16BC">
              <w:rPr>
                <w:i/>
              </w:rPr>
              <w:t>naki</w:t>
            </w:r>
            <w:proofErr w:type="spellEnd"/>
            <w:r w:rsidRPr="00EC16BC">
              <w:rPr>
                <w:i/>
              </w:rPr>
              <w:t xml:space="preserve"> ha </w:t>
            </w:r>
            <w:proofErr w:type="spellStart"/>
            <w:r w:rsidRPr="00EC16BC">
              <w:rPr>
                <w:i/>
              </w:rPr>
              <w:t>ngaahi</w:t>
            </w:r>
            <w:proofErr w:type="spellEnd"/>
            <w:r w:rsidRPr="00EC16BC">
              <w:rPr>
                <w:i/>
              </w:rPr>
              <w:t xml:space="preserve"> tohi </w:t>
            </w:r>
            <w:proofErr w:type="spellStart"/>
            <w:r w:rsidRPr="00EC16BC">
              <w:rPr>
                <w:i/>
              </w:rPr>
              <w:t>laipeli</w:t>
            </w:r>
            <w:proofErr w:type="spellEnd"/>
            <w:r w:rsidRPr="00EC16BC">
              <w:rPr>
                <w:i/>
              </w:rPr>
              <w:t xml:space="preserve"> </w:t>
            </w:r>
            <w:proofErr w:type="spellStart"/>
            <w:r w:rsidRPr="00EC16BC">
              <w:rPr>
                <w:i/>
              </w:rPr>
              <w:t>mo</w:t>
            </w:r>
            <w:proofErr w:type="spellEnd"/>
            <w:r w:rsidRPr="00EC16BC">
              <w:rPr>
                <w:i/>
              </w:rPr>
              <w:t xml:space="preserve"> ha </w:t>
            </w:r>
            <w:proofErr w:type="spellStart"/>
            <w:r w:rsidRPr="00EC16BC">
              <w:rPr>
                <w:i/>
              </w:rPr>
              <w:t>ngaahi</w:t>
            </w:r>
            <w:proofErr w:type="spellEnd"/>
            <w:r w:rsidRPr="00EC16BC">
              <w:rPr>
                <w:i/>
              </w:rPr>
              <w:t xml:space="preserve"> tohi ki he </w:t>
            </w:r>
            <w:proofErr w:type="spellStart"/>
            <w:r w:rsidRPr="00EC16BC">
              <w:rPr>
                <w:i/>
              </w:rPr>
              <w:t>ngaahi</w:t>
            </w:r>
            <w:proofErr w:type="spellEnd"/>
            <w:r w:rsidRPr="00EC16BC">
              <w:rPr>
                <w:i/>
              </w:rPr>
              <w:t xml:space="preserve"> </w:t>
            </w:r>
            <w:proofErr w:type="spellStart"/>
            <w:r w:rsidRPr="00EC16BC">
              <w:rPr>
                <w:i/>
              </w:rPr>
              <w:t>lēsoni</w:t>
            </w:r>
            <w:proofErr w:type="spellEnd"/>
            <w:r w:rsidRPr="00CA475C">
              <w:rPr>
                <w:rFonts w:cs="Arial"/>
                <w:i/>
              </w:rPr>
              <w:t>´</w:t>
            </w:r>
            <w:r w:rsidRPr="00EC16BC">
              <w:rPr>
                <w:i/>
              </w:rPr>
              <w:t xml:space="preserve"> </w:t>
            </w:r>
            <w:proofErr w:type="spellStart"/>
            <w:r w:rsidRPr="00EC16BC">
              <w:rPr>
                <w:i/>
              </w:rPr>
              <w:t>ke</w:t>
            </w:r>
            <w:proofErr w:type="spellEnd"/>
            <w:r w:rsidRPr="00EC16BC">
              <w:rPr>
                <w:i/>
              </w:rPr>
              <w:t xml:space="preserve"> </w:t>
            </w:r>
            <w:proofErr w:type="spellStart"/>
            <w:r w:rsidRPr="00EC16BC">
              <w:rPr>
                <w:i/>
              </w:rPr>
              <w:t>fakafolau</w:t>
            </w:r>
            <w:proofErr w:type="spellEnd"/>
            <w:r w:rsidRPr="00EC16BC">
              <w:rPr>
                <w:i/>
              </w:rPr>
              <w:t xml:space="preserve"> atu. Ka ‘</w:t>
            </w:r>
            <w:proofErr w:type="spellStart"/>
            <w:r w:rsidRPr="00EC16BC">
              <w:rPr>
                <w:i/>
              </w:rPr>
              <w:t>oku</w:t>
            </w:r>
            <w:proofErr w:type="spellEnd"/>
            <w:r w:rsidRPr="00EC16BC">
              <w:rPr>
                <w:i/>
              </w:rPr>
              <w:t xml:space="preserve"> </w:t>
            </w:r>
            <w:proofErr w:type="spellStart"/>
            <w:r w:rsidRPr="00EC16BC">
              <w:rPr>
                <w:i/>
              </w:rPr>
              <w:t>mau</w:t>
            </w:r>
            <w:proofErr w:type="spellEnd"/>
            <w:r w:rsidRPr="00EC16BC">
              <w:rPr>
                <w:i/>
              </w:rPr>
              <w:t xml:space="preserve"> </w:t>
            </w:r>
            <w:proofErr w:type="spellStart"/>
            <w:r w:rsidRPr="00EC16BC">
              <w:rPr>
                <w:i/>
              </w:rPr>
              <w:t>kole</w:t>
            </w:r>
            <w:proofErr w:type="spellEnd"/>
            <w:r w:rsidRPr="00EC16BC">
              <w:rPr>
                <w:i/>
              </w:rPr>
              <w:t xml:space="preserve"> atu </w:t>
            </w:r>
            <w:proofErr w:type="spellStart"/>
            <w:r w:rsidRPr="00EC16BC">
              <w:rPr>
                <w:i/>
              </w:rPr>
              <w:t>ke</w:t>
            </w:r>
            <w:proofErr w:type="spellEnd"/>
            <w:r w:rsidRPr="00EC16BC">
              <w:rPr>
                <w:i/>
              </w:rPr>
              <w:t xml:space="preserve"> mou </w:t>
            </w:r>
            <w:proofErr w:type="spellStart"/>
            <w:r w:rsidRPr="00EC16BC">
              <w:rPr>
                <w:i/>
              </w:rPr>
              <w:t>fakah</w:t>
            </w:r>
            <w:r w:rsidRPr="00EC16BC">
              <w:rPr>
                <w:rFonts w:cs="Arial"/>
                <w:i/>
              </w:rPr>
              <w:t>ā</w:t>
            </w:r>
            <w:proofErr w:type="spellEnd"/>
            <w:r w:rsidRPr="00EC16BC">
              <w:rPr>
                <w:i/>
              </w:rPr>
              <w:t xml:space="preserve"> mai </w:t>
            </w:r>
            <w:proofErr w:type="spellStart"/>
            <w:r w:rsidRPr="00EC16BC">
              <w:rPr>
                <w:i/>
              </w:rPr>
              <w:t>ho</w:t>
            </w:r>
            <w:r>
              <w:rPr>
                <w:i/>
              </w:rPr>
              <w:t>‘</w:t>
            </w:r>
            <w:r w:rsidRPr="00EC16BC">
              <w:rPr>
                <w:i/>
              </w:rPr>
              <w:t>omou</w:t>
            </w:r>
            <w:proofErr w:type="spellEnd"/>
            <w:r w:rsidRPr="00EC16BC">
              <w:rPr>
                <w:i/>
              </w:rPr>
              <w:t xml:space="preserve"> </w:t>
            </w:r>
            <w:proofErr w:type="spellStart"/>
            <w:r w:rsidRPr="00EC16BC">
              <w:rPr>
                <w:i/>
              </w:rPr>
              <w:t>ngaahi</w:t>
            </w:r>
            <w:proofErr w:type="spellEnd"/>
            <w:r w:rsidRPr="00EC16BC">
              <w:rPr>
                <w:i/>
              </w:rPr>
              <w:t xml:space="preserve"> </w:t>
            </w:r>
            <w:proofErr w:type="spellStart"/>
            <w:r w:rsidRPr="00EC16BC">
              <w:rPr>
                <w:i/>
              </w:rPr>
              <w:t>fiema</w:t>
            </w:r>
            <w:r>
              <w:rPr>
                <w:i/>
              </w:rPr>
              <w:t>‘</w:t>
            </w:r>
            <w:r w:rsidRPr="00EC16BC">
              <w:rPr>
                <w:i/>
              </w:rPr>
              <w:t>u</w:t>
            </w:r>
            <w:proofErr w:type="spellEnd"/>
            <w:r w:rsidRPr="00CA475C">
              <w:rPr>
                <w:rFonts w:cs="Arial"/>
                <w:i/>
              </w:rPr>
              <w:t>´</w:t>
            </w:r>
            <w:r w:rsidRPr="00EC16BC">
              <w:rPr>
                <w:i/>
              </w:rPr>
              <w:t xml:space="preserve"> pea ‘e </w:t>
            </w:r>
            <w:proofErr w:type="spellStart"/>
            <w:r w:rsidRPr="00EC16BC">
              <w:rPr>
                <w:i/>
              </w:rPr>
              <w:t>tokoni</w:t>
            </w:r>
            <w:proofErr w:type="spellEnd"/>
            <w:r w:rsidRPr="00EC16BC">
              <w:rPr>
                <w:i/>
              </w:rPr>
              <w:t xml:space="preserve"> ia ki he </w:t>
            </w:r>
            <w:proofErr w:type="spellStart"/>
            <w:r w:rsidRPr="00EC16BC">
              <w:rPr>
                <w:i/>
              </w:rPr>
              <w:t>ng</w:t>
            </w:r>
            <w:r w:rsidRPr="00EC16BC">
              <w:rPr>
                <w:rFonts w:cs="Arial"/>
                <w:i/>
              </w:rPr>
              <w:t>aahi</w:t>
            </w:r>
            <w:proofErr w:type="spellEnd"/>
            <w:r w:rsidRPr="00EC16BC">
              <w:rPr>
                <w:i/>
              </w:rPr>
              <w:t xml:space="preserve"> </w:t>
            </w:r>
            <w:proofErr w:type="spellStart"/>
            <w:r w:rsidRPr="00EC16BC">
              <w:rPr>
                <w:i/>
              </w:rPr>
              <w:t>palani</w:t>
            </w:r>
            <w:proofErr w:type="spellEnd"/>
            <w:r w:rsidRPr="00EC16BC">
              <w:rPr>
                <w:i/>
              </w:rPr>
              <w:t xml:space="preserve"> </w:t>
            </w:r>
            <w:proofErr w:type="spellStart"/>
            <w:r w:rsidRPr="00EC16BC">
              <w:rPr>
                <w:i/>
              </w:rPr>
              <w:t>ng</w:t>
            </w:r>
            <w:r w:rsidRPr="00EC16BC">
              <w:rPr>
                <w:rFonts w:cs="Arial"/>
                <w:i/>
              </w:rPr>
              <w:t>ā</w:t>
            </w:r>
            <w:r w:rsidRPr="00EC16BC">
              <w:rPr>
                <w:i/>
              </w:rPr>
              <w:t>ue</w:t>
            </w:r>
            <w:proofErr w:type="spellEnd"/>
            <w:r w:rsidRPr="00EC16BC">
              <w:rPr>
                <w:i/>
              </w:rPr>
              <w:t xml:space="preserve"> ‘a e </w:t>
            </w:r>
            <w:proofErr w:type="spellStart"/>
            <w:r w:rsidRPr="00EC16BC">
              <w:rPr>
                <w:i/>
              </w:rPr>
              <w:t>fānau</w:t>
            </w:r>
            <w:proofErr w:type="spellEnd"/>
            <w:r w:rsidRPr="00EC16BC">
              <w:rPr>
                <w:rFonts w:cs="Arial"/>
                <w:i/>
              </w:rPr>
              <w:t>´.</w:t>
            </w:r>
          </w:p>
          <w:p w14:paraId="67042535" w14:textId="77777777" w:rsidR="00F35F08" w:rsidRDefault="00F35F08" w:rsidP="00576F2C">
            <w:pPr>
              <w:pStyle w:val="NCEAtablebody"/>
            </w:pPr>
          </w:p>
          <w:p w14:paraId="25145C77" w14:textId="77777777" w:rsidR="00576F2C" w:rsidRDefault="00576F2C" w:rsidP="00576F2C">
            <w:pPr>
              <w:pStyle w:val="NCEAtablebody"/>
            </w:pPr>
            <w:r w:rsidRPr="00197D95">
              <w:lastRenderedPageBreak/>
              <w:t>Communication is not significantly hindered by inconsistencies (such as format, spelling, lexical choice, level of formality, language conventions, or language features).</w:t>
            </w:r>
          </w:p>
          <w:p w14:paraId="192BFE86" w14:textId="77777777" w:rsidR="007E3D1C" w:rsidRDefault="007E3D1C" w:rsidP="00576F2C">
            <w:pPr>
              <w:pStyle w:val="NCEAtablebody"/>
            </w:pPr>
          </w:p>
          <w:p w14:paraId="47D0247C" w14:textId="77777777" w:rsidR="009160AA" w:rsidRDefault="00D115FA">
            <w:pPr>
              <w:rPr>
                <w:i/>
                <w:color w:val="FF0000"/>
              </w:rPr>
            </w:pPr>
            <w:r w:rsidRPr="00AB7926">
              <w:rPr>
                <w:rFonts w:ascii="Arial" w:hAnsi="Arial" w:cs="Arial"/>
                <w:i/>
                <w:color w:val="FF0000"/>
                <w:sz w:val="20"/>
                <w:szCs w:val="20"/>
                <w:lang w:val="en-AU"/>
              </w:rPr>
              <w:t>The examples above are indicative samples only.</w:t>
            </w:r>
          </w:p>
        </w:tc>
        <w:tc>
          <w:tcPr>
            <w:tcW w:w="1700" w:type="pct"/>
            <w:tcBorders>
              <w:top w:val="single" w:sz="4" w:space="0" w:color="auto"/>
              <w:left w:val="single" w:sz="4" w:space="0" w:color="auto"/>
              <w:bottom w:val="single" w:sz="4" w:space="0" w:color="auto"/>
              <w:right w:val="single" w:sz="4" w:space="0" w:color="auto"/>
            </w:tcBorders>
          </w:tcPr>
          <w:p w14:paraId="17147FAB" w14:textId="77777777" w:rsidR="00AD4E5A" w:rsidRPr="00197D95" w:rsidRDefault="00AD4E5A" w:rsidP="003E1FD4">
            <w:pPr>
              <w:pStyle w:val="NCEAtablebody"/>
            </w:pPr>
            <w:r w:rsidRPr="00197D95">
              <w:lastRenderedPageBreak/>
              <w:t xml:space="preserve">In clear, effective </w:t>
            </w:r>
            <w:r w:rsidR="00805BC7">
              <w:t>Lea Faka-</w:t>
            </w:r>
            <w:r w:rsidR="00B476E4">
              <w:t>Tonga</w:t>
            </w:r>
            <w:r w:rsidRPr="00197D95">
              <w:t xml:space="preserve">, the student has produced </w:t>
            </w:r>
            <w:r w:rsidR="00DD2ECF">
              <w:t>at least two</w:t>
            </w:r>
            <w:r w:rsidR="00DD2ECF" w:rsidRPr="00197D95">
              <w:t xml:space="preserve"> </w:t>
            </w:r>
            <w:r w:rsidRPr="00197D95">
              <w:t>written texts of various types for the agreed scenarios. The total length of the texts is</w:t>
            </w:r>
            <w:r w:rsidR="00F45856" w:rsidRPr="00197D95">
              <w:t xml:space="preserve"> approximately 400–500 words</w:t>
            </w:r>
            <w:r w:rsidRPr="00197D95">
              <w:t>.</w:t>
            </w:r>
          </w:p>
          <w:p w14:paraId="087275B4" w14:textId="77777777" w:rsidR="004019EA" w:rsidRPr="00197D95" w:rsidRDefault="00AD4E5A" w:rsidP="003E1FD4">
            <w:pPr>
              <w:pStyle w:val="NCEAtablebody"/>
            </w:pPr>
            <w:r w:rsidRPr="00197D95">
              <w:t>Across the texts, the student explores and justifies varied ideas and perspectives. They do this by using language that is controlled and integrated to</w:t>
            </w:r>
            <w:r w:rsidR="002458BA" w:rsidRPr="00197D95">
              <w:t>:</w:t>
            </w:r>
            <w:r w:rsidR="00F45856" w:rsidRPr="00197D95">
              <w:t xml:space="preserve"> </w:t>
            </w:r>
          </w:p>
          <w:p w14:paraId="2A1A1ECF" w14:textId="77777777" w:rsidR="00AD4E5A" w:rsidRPr="00197D95" w:rsidRDefault="00AD4E5A" w:rsidP="003E1FD4">
            <w:pPr>
              <w:pStyle w:val="NCEAtablebullet"/>
              <w:spacing w:before="40" w:after="40"/>
              <w:ind w:left="227" w:hanging="227"/>
            </w:pPr>
            <w:r w:rsidRPr="00197D95">
              <w:t>evaluate and give explanations or evidence to support their own ideas and perspectives</w:t>
            </w:r>
          </w:p>
          <w:p w14:paraId="471CA951" w14:textId="77777777" w:rsidR="00AD4E5A" w:rsidRPr="00197D95" w:rsidRDefault="00AD4E5A" w:rsidP="003E1FD4">
            <w:pPr>
              <w:pStyle w:val="NCEAtablebullet"/>
              <w:spacing w:before="40" w:after="40"/>
              <w:ind w:left="227" w:hanging="227"/>
            </w:pPr>
            <w:r w:rsidRPr="00197D95">
              <w:t>support or challenge the ideas and perspectives of others.</w:t>
            </w:r>
          </w:p>
          <w:p w14:paraId="31985228" w14:textId="77777777" w:rsidR="00AD4E5A" w:rsidRPr="00197D95" w:rsidRDefault="00AD4E5A" w:rsidP="003E1FD4">
            <w:pPr>
              <w:pStyle w:val="NCEAtablebody"/>
            </w:pPr>
            <w:r w:rsidRPr="00197D95">
              <w:t>Their writing:</w:t>
            </w:r>
          </w:p>
          <w:p w14:paraId="3B94982E" w14:textId="77777777" w:rsidR="00AD4E5A" w:rsidRPr="00197D95" w:rsidRDefault="00AD4E5A" w:rsidP="003E1FD4">
            <w:pPr>
              <w:pStyle w:val="NCEAtablebullet"/>
              <w:spacing w:before="40" w:after="40"/>
              <w:ind w:left="227" w:hanging="227"/>
            </w:pPr>
            <w:r w:rsidRPr="00197D95">
              <w:t>demonstrates</w:t>
            </w:r>
            <w:r w:rsidR="003973DE">
              <w:t xml:space="preserve"> capable selection and</w:t>
            </w:r>
            <w:r w:rsidRPr="00197D95">
              <w:t xml:space="preserve"> successful use of a range of language and language features that are fit for the purpose and audience</w:t>
            </w:r>
          </w:p>
          <w:p w14:paraId="4E9EF9C5" w14:textId="77777777" w:rsidR="00AD4E5A" w:rsidRPr="00197D95" w:rsidRDefault="00AD4E5A" w:rsidP="003E1FD4">
            <w:pPr>
              <w:pStyle w:val="NCEAtablebullet"/>
              <w:spacing w:before="40" w:after="40"/>
              <w:ind w:left="227" w:hanging="227"/>
            </w:pPr>
            <w:r w:rsidRPr="00197D95">
              <w:t>is organised in a linguistic and culturally a</w:t>
            </w:r>
            <w:r w:rsidR="002458BA" w:rsidRPr="00197D95">
              <w:t>ppropriate format and style</w:t>
            </w:r>
            <w:r w:rsidRPr="00197D95">
              <w:t xml:space="preserve"> </w:t>
            </w:r>
          </w:p>
          <w:p w14:paraId="43E0EB55" w14:textId="77777777" w:rsidR="00D2252C" w:rsidRDefault="002458BA" w:rsidP="003E1FD4">
            <w:pPr>
              <w:pStyle w:val="NCEAtablebullet"/>
              <w:spacing w:before="40" w:after="40"/>
              <w:ind w:left="227" w:hanging="227"/>
            </w:pPr>
            <w:r w:rsidRPr="00197D95">
              <w:t>makes appropriate use of New Zealand Curriculum</w:t>
            </w:r>
            <w:r w:rsidR="00AD4E5A" w:rsidRPr="00197D95">
              <w:t xml:space="preserve"> level 8 communication skills, </w:t>
            </w:r>
            <w:r w:rsidRPr="00197D95">
              <w:t>language and cultural knowledge, for example:</w:t>
            </w:r>
          </w:p>
          <w:p w14:paraId="26B103E2" w14:textId="77777777" w:rsidR="007E3D1C" w:rsidRPr="001038F2" w:rsidRDefault="007E3D1C" w:rsidP="007E3D1C">
            <w:pPr>
              <w:pStyle w:val="NCEAtablebullet"/>
              <w:numPr>
                <w:ilvl w:val="0"/>
                <w:numId w:val="0"/>
              </w:numPr>
              <w:spacing w:before="40" w:after="40"/>
            </w:pPr>
          </w:p>
          <w:p w14:paraId="6FEEAD12" w14:textId="77777777" w:rsidR="00154F16" w:rsidRPr="0040032F" w:rsidRDefault="00154F16" w:rsidP="00154F16">
            <w:pPr>
              <w:pStyle w:val="NCEAtablebody"/>
              <w:rPr>
                <w:i/>
                <w:lang w:val="it-IT"/>
              </w:rPr>
            </w:pPr>
            <w:r>
              <w:rPr>
                <w:i/>
              </w:rPr>
              <w:t>‘</w:t>
            </w:r>
            <w:r w:rsidRPr="00A94848">
              <w:rPr>
                <w:i/>
              </w:rPr>
              <w:t xml:space="preserve">Oku </w:t>
            </w:r>
            <w:proofErr w:type="spellStart"/>
            <w:r w:rsidRPr="00A94848">
              <w:rPr>
                <w:i/>
              </w:rPr>
              <w:t>faka</w:t>
            </w:r>
            <w:r>
              <w:rPr>
                <w:i/>
              </w:rPr>
              <w:t>folau</w:t>
            </w:r>
            <w:proofErr w:type="spellEnd"/>
            <w:r>
              <w:rPr>
                <w:i/>
              </w:rPr>
              <w:t xml:space="preserve"> a</w:t>
            </w:r>
            <w:r w:rsidRPr="00A94848">
              <w:rPr>
                <w:i/>
              </w:rPr>
              <w:t xml:space="preserve">tu </w:t>
            </w:r>
            <w:r>
              <w:rPr>
                <w:i/>
              </w:rPr>
              <w:t>‘</w:t>
            </w:r>
            <w:proofErr w:type="spellStart"/>
            <w:r w:rsidRPr="00A94848">
              <w:rPr>
                <w:i/>
              </w:rPr>
              <w:t>emau</w:t>
            </w:r>
            <w:proofErr w:type="spellEnd"/>
            <w:r w:rsidRPr="00A94848">
              <w:rPr>
                <w:i/>
              </w:rPr>
              <w:t xml:space="preserve"> fie</w:t>
            </w:r>
            <w:r>
              <w:rPr>
                <w:i/>
              </w:rPr>
              <w:t xml:space="preserve"> </w:t>
            </w:r>
            <w:proofErr w:type="spellStart"/>
            <w:r w:rsidRPr="00A94848">
              <w:rPr>
                <w:i/>
              </w:rPr>
              <w:t>kaung</w:t>
            </w:r>
            <w:r>
              <w:rPr>
                <w:rFonts w:cs="Arial"/>
                <w:i/>
              </w:rPr>
              <w:t>ā</w:t>
            </w:r>
            <w:r w:rsidRPr="00A94848">
              <w:rPr>
                <w:i/>
              </w:rPr>
              <w:t>mamahi</w:t>
            </w:r>
            <w:proofErr w:type="spellEnd"/>
            <w:r w:rsidRPr="00A94848">
              <w:rPr>
                <w:i/>
              </w:rPr>
              <w:t xml:space="preserve"> </w:t>
            </w:r>
            <w:proofErr w:type="spellStart"/>
            <w:r w:rsidRPr="00A94848">
              <w:rPr>
                <w:i/>
              </w:rPr>
              <w:t>k</w:t>
            </w:r>
            <w:r>
              <w:rPr>
                <w:i/>
              </w:rPr>
              <w:t>oe‘uhi</w:t>
            </w:r>
            <w:proofErr w:type="spellEnd"/>
            <w:r w:rsidRPr="005800CC">
              <w:rPr>
                <w:rFonts w:cs="Arial"/>
                <w:i/>
              </w:rPr>
              <w:t>´</w:t>
            </w:r>
            <w:r>
              <w:rPr>
                <w:i/>
              </w:rPr>
              <w:t xml:space="preserve"> ko e</w:t>
            </w:r>
            <w:r w:rsidRPr="00A94848">
              <w:rPr>
                <w:i/>
              </w:rPr>
              <w:t xml:space="preserve"> </w:t>
            </w:r>
            <w:proofErr w:type="spellStart"/>
            <w:r w:rsidRPr="00A94848">
              <w:rPr>
                <w:i/>
              </w:rPr>
              <w:t>peaukula</w:t>
            </w:r>
            <w:proofErr w:type="spellEnd"/>
            <w:r w:rsidRPr="00A94848">
              <w:rPr>
                <w:i/>
              </w:rPr>
              <w:t xml:space="preserve"> ne hake he fonua</w:t>
            </w:r>
            <w:r w:rsidRPr="0040032F">
              <w:rPr>
                <w:rFonts w:cs="Arial"/>
                <w:i/>
              </w:rPr>
              <w:t>´</w:t>
            </w:r>
            <w:r w:rsidRPr="00A94848">
              <w:rPr>
                <w:i/>
              </w:rPr>
              <w:t xml:space="preserve"> </w:t>
            </w:r>
            <w:r>
              <w:rPr>
                <w:rFonts w:cs="Arial"/>
                <w:i/>
              </w:rPr>
              <w:t>‘</w:t>
            </w:r>
            <w:r>
              <w:rPr>
                <w:i/>
              </w:rPr>
              <w:t xml:space="preserve">o </w:t>
            </w:r>
            <w:proofErr w:type="spellStart"/>
            <w:r>
              <w:rPr>
                <w:i/>
              </w:rPr>
              <w:t>uesia</w:t>
            </w:r>
            <w:proofErr w:type="spellEnd"/>
            <w:r>
              <w:rPr>
                <w:i/>
              </w:rPr>
              <w:t xml:space="preserve"> </w:t>
            </w:r>
            <w:r w:rsidRPr="00A94848">
              <w:rPr>
                <w:i/>
              </w:rPr>
              <w:t xml:space="preserve">ai </w:t>
            </w:r>
            <w:r>
              <w:rPr>
                <w:i/>
              </w:rPr>
              <w:t>‘</w:t>
            </w:r>
            <w:r w:rsidRPr="00A94848">
              <w:rPr>
                <w:i/>
              </w:rPr>
              <w:t xml:space="preserve">a e </w:t>
            </w:r>
            <w:proofErr w:type="spellStart"/>
            <w:r w:rsidRPr="00A94848">
              <w:rPr>
                <w:i/>
              </w:rPr>
              <w:t>laipeli</w:t>
            </w:r>
            <w:proofErr w:type="spellEnd"/>
            <w:r w:rsidRPr="00A94848">
              <w:rPr>
                <w:i/>
              </w:rPr>
              <w:t xml:space="preserve"> </w:t>
            </w:r>
            <w:proofErr w:type="spellStart"/>
            <w:r>
              <w:rPr>
                <w:i/>
              </w:rPr>
              <w:t>mo</w:t>
            </w:r>
            <w:proofErr w:type="spellEnd"/>
            <w:r>
              <w:rPr>
                <w:i/>
              </w:rPr>
              <w:t xml:space="preserve"> e </w:t>
            </w:r>
            <w:proofErr w:type="spellStart"/>
            <w:r>
              <w:rPr>
                <w:i/>
              </w:rPr>
              <w:t>lokiako</w:t>
            </w:r>
            <w:proofErr w:type="spellEnd"/>
            <w:r>
              <w:rPr>
                <w:i/>
              </w:rPr>
              <w:t xml:space="preserve"> ‘o</w:t>
            </w:r>
            <w:r w:rsidRPr="00A94848">
              <w:rPr>
                <w:i/>
              </w:rPr>
              <w:t xml:space="preserve"> e </w:t>
            </w:r>
            <w:r>
              <w:rPr>
                <w:i/>
              </w:rPr>
              <w:t>‘</w:t>
            </w:r>
            <w:proofErr w:type="spellStart"/>
            <w:r w:rsidRPr="00A94848">
              <w:rPr>
                <w:i/>
              </w:rPr>
              <w:t>apiak</w:t>
            </w:r>
            <w:r>
              <w:rPr>
                <w:i/>
              </w:rPr>
              <w:t>o</w:t>
            </w:r>
            <w:proofErr w:type="spellEnd"/>
            <w:r>
              <w:rPr>
                <w:rFonts w:cs="Arial"/>
                <w:i/>
              </w:rPr>
              <w:t>´</w:t>
            </w:r>
            <w:r w:rsidRPr="00A94848">
              <w:rPr>
                <w:i/>
              </w:rPr>
              <w:t>.</w:t>
            </w:r>
            <w:r>
              <w:rPr>
                <w:i/>
                <w:color w:val="FF0000"/>
              </w:rPr>
              <w:t xml:space="preserve"> </w:t>
            </w:r>
            <w:r w:rsidRPr="00EC16BC">
              <w:rPr>
                <w:i/>
                <w:lang w:val="it-IT"/>
              </w:rPr>
              <w:t>Na</w:t>
            </w:r>
            <w:r>
              <w:rPr>
                <w:i/>
                <w:lang w:val="it-IT"/>
              </w:rPr>
              <w:t>‘</w:t>
            </w:r>
            <w:r w:rsidRPr="00EC16BC">
              <w:rPr>
                <w:i/>
                <w:lang w:val="it-IT"/>
              </w:rPr>
              <w:t>a mau fehu</w:t>
            </w:r>
            <w:r>
              <w:rPr>
                <w:i/>
                <w:lang w:val="it-IT"/>
              </w:rPr>
              <w:t>‘</w:t>
            </w:r>
            <w:r w:rsidRPr="00EC16BC">
              <w:rPr>
                <w:i/>
                <w:lang w:val="it-IT"/>
              </w:rPr>
              <w:t>ia p</w:t>
            </w:r>
            <w:r>
              <w:rPr>
                <w:i/>
                <w:lang w:val="it-IT"/>
              </w:rPr>
              <w:t>e</w:t>
            </w:r>
            <w:r w:rsidRPr="00EC16BC">
              <w:rPr>
                <w:i/>
                <w:lang w:val="it-IT"/>
              </w:rPr>
              <w:t xml:space="preserve"> ko e h</w:t>
            </w:r>
            <w:r w:rsidRPr="00EC16BC">
              <w:rPr>
                <w:rFonts w:cs="Arial"/>
                <w:i/>
                <w:lang w:val="it-IT"/>
              </w:rPr>
              <w:t>ā</w:t>
            </w:r>
            <w:r w:rsidRPr="00EC16BC">
              <w:rPr>
                <w:i/>
                <w:lang w:val="it-IT"/>
              </w:rPr>
              <w:t xml:space="preserve"> ‘oku tuai ai e a</w:t>
            </w:r>
            <w:r>
              <w:rPr>
                <w:i/>
                <w:lang w:val="it-IT"/>
              </w:rPr>
              <w:t>‘</w:t>
            </w:r>
            <w:r w:rsidRPr="00EC16BC">
              <w:rPr>
                <w:i/>
                <w:lang w:val="it-IT"/>
              </w:rPr>
              <w:t>utaki atu ha tokoni mei he Pule</w:t>
            </w:r>
            <w:r>
              <w:rPr>
                <w:i/>
                <w:lang w:val="it-IT"/>
              </w:rPr>
              <w:t>‘</w:t>
            </w:r>
            <w:r w:rsidRPr="00EC16BC">
              <w:rPr>
                <w:i/>
                <w:lang w:val="it-IT"/>
              </w:rPr>
              <w:t>anga</w:t>
            </w:r>
            <w:r>
              <w:rPr>
                <w:rFonts w:cs="Arial"/>
                <w:i/>
                <w:lang w:val="it-IT"/>
              </w:rPr>
              <w:t>´</w:t>
            </w:r>
            <w:r w:rsidRPr="00EC16BC">
              <w:rPr>
                <w:i/>
                <w:lang w:val="it-IT"/>
              </w:rPr>
              <w:t xml:space="preserve"> he ko e ‘osi eni ‘a e uike hono ua</w:t>
            </w:r>
            <w:r>
              <w:rPr>
                <w:rFonts w:cs="Arial"/>
                <w:i/>
                <w:lang w:val="it-IT"/>
              </w:rPr>
              <w:t>´</w:t>
            </w:r>
            <w:r w:rsidRPr="00EC16BC">
              <w:rPr>
                <w:i/>
                <w:lang w:val="it-IT"/>
              </w:rPr>
              <w:t xml:space="preserve">. Ko ia ai </w:t>
            </w:r>
            <w:r>
              <w:rPr>
                <w:i/>
                <w:lang w:val="it-IT"/>
              </w:rPr>
              <w:t>k</w:t>
            </w:r>
            <w:r w:rsidRPr="00EC16BC">
              <w:rPr>
                <w:i/>
                <w:lang w:val="it-IT"/>
              </w:rPr>
              <w:t>uo ‘osi palani ‘e he fānau</w:t>
            </w:r>
            <w:r w:rsidRPr="00EC16BC">
              <w:rPr>
                <w:rFonts w:cs="Arial"/>
                <w:i/>
                <w:lang w:val="it-IT"/>
              </w:rPr>
              <w:t>´</w:t>
            </w:r>
            <w:r w:rsidRPr="00EC16BC">
              <w:rPr>
                <w:i/>
                <w:lang w:val="it-IT"/>
              </w:rPr>
              <w:t xml:space="preserve"> ke t</w:t>
            </w:r>
            <w:r w:rsidRPr="00EC16BC">
              <w:rPr>
                <w:rFonts w:cs="Arial"/>
                <w:i/>
                <w:lang w:val="it-IT"/>
              </w:rPr>
              <w:t>ā</w:t>
            </w:r>
            <w:r w:rsidRPr="00EC16BC">
              <w:rPr>
                <w:i/>
                <w:lang w:val="it-IT"/>
              </w:rPr>
              <w:t>naki ha ngaahi tohi laipeli, ngaahi tohi ki he ngaahi lēsoni</w:t>
            </w:r>
            <w:r w:rsidRPr="00EC16BC">
              <w:rPr>
                <w:rFonts w:cs="Arial"/>
                <w:i/>
                <w:lang w:val="it-IT"/>
              </w:rPr>
              <w:t>´</w:t>
            </w:r>
            <w:r w:rsidRPr="00EC16BC">
              <w:rPr>
                <w:i/>
                <w:lang w:val="it-IT"/>
              </w:rPr>
              <w:t>, mo ha komipiuta ke fetongi‘aki ‘a e ngaahi naunau ne maumau</w:t>
            </w:r>
            <w:r w:rsidRPr="00EC16BC">
              <w:rPr>
                <w:rFonts w:cs="Arial"/>
                <w:i/>
                <w:lang w:val="it-IT"/>
              </w:rPr>
              <w:t>´</w:t>
            </w:r>
            <w:r w:rsidRPr="00EC16BC">
              <w:rPr>
                <w:i/>
                <w:lang w:val="it-IT"/>
              </w:rPr>
              <w:t xml:space="preserve">. </w:t>
            </w:r>
            <w:r w:rsidRPr="0040032F">
              <w:rPr>
                <w:i/>
                <w:lang w:val="it-IT"/>
              </w:rPr>
              <w:t>‘Oku kole atu ho‘omou tokoni</w:t>
            </w:r>
            <w:r w:rsidRPr="0040032F">
              <w:rPr>
                <w:rFonts w:cs="Arial"/>
                <w:i/>
                <w:lang w:val="it-IT"/>
              </w:rPr>
              <w:t>´</w:t>
            </w:r>
            <w:r>
              <w:rPr>
                <w:rFonts w:cs="Arial"/>
                <w:i/>
                <w:lang w:val="it-IT"/>
              </w:rPr>
              <w:t xml:space="preserve"> </w:t>
            </w:r>
            <w:r w:rsidRPr="0040032F">
              <w:rPr>
                <w:rFonts w:cs="Arial"/>
                <w:i/>
                <w:lang w:val="it-IT"/>
              </w:rPr>
              <w:t>‘</w:t>
            </w:r>
            <w:r w:rsidRPr="0040032F">
              <w:rPr>
                <w:i/>
                <w:lang w:val="it-IT"/>
              </w:rPr>
              <w:t xml:space="preserve">i hono fakapapau‘i mai </w:t>
            </w:r>
            <w:r>
              <w:rPr>
                <w:i/>
                <w:lang w:val="it-IT"/>
              </w:rPr>
              <w:t xml:space="preserve">pe </w:t>
            </w:r>
            <w:r w:rsidRPr="0040032F">
              <w:rPr>
                <w:i/>
                <w:lang w:val="it-IT"/>
              </w:rPr>
              <w:t>ko e ngaahi tokoni eni ‘oku fiema</w:t>
            </w:r>
            <w:r>
              <w:rPr>
                <w:i/>
                <w:lang w:val="it-IT"/>
              </w:rPr>
              <w:t>‘</w:t>
            </w:r>
            <w:r w:rsidRPr="0040032F">
              <w:rPr>
                <w:rFonts w:cs="Arial"/>
                <w:i/>
                <w:lang w:val="it-IT"/>
              </w:rPr>
              <w:t>u´</w:t>
            </w:r>
            <w:r>
              <w:rPr>
                <w:rFonts w:cs="Arial"/>
                <w:i/>
                <w:lang w:val="it-IT"/>
              </w:rPr>
              <w:t xml:space="preserve"> </w:t>
            </w:r>
            <w:r>
              <w:rPr>
                <w:i/>
                <w:lang w:val="it-IT"/>
              </w:rPr>
              <w:t>ka mau fakaheka atu ia he vave taha</w:t>
            </w:r>
            <w:r>
              <w:rPr>
                <w:rFonts w:cs="Arial"/>
                <w:i/>
                <w:lang w:val="it-IT"/>
              </w:rPr>
              <w:t>´</w:t>
            </w:r>
            <w:r>
              <w:rPr>
                <w:i/>
                <w:lang w:val="it-IT"/>
              </w:rPr>
              <w:t>.</w:t>
            </w:r>
          </w:p>
          <w:p w14:paraId="32727FAE" w14:textId="77777777" w:rsidR="0052677D" w:rsidRPr="00EC16BC" w:rsidRDefault="00304BE2" w:rsidP="0052677D">
            <w:pPr>
              <w:pStyle w:val="NCEAtablebody"/>
              <w:rPr>
                <w:i/>
                <w:lang w:val="it-IT"/>
              </w:rPr>
            </w:pPr>
            <w:r w:rsidDel="00304BE2">
              <w:rPr>
                <w:i/>
                <w:lang w:val="it-IT"/>
              </w:rPr>
              <w:t xml:space="preserve"> </w:t>
            </w:r>
          </w:p>
          <w:p w14:paraId="6D98FEAA" w14:textId="77777777" w:rsidR="00576F2C" w:rsidRDefault="00576F2C" w:rsidP="00576F2C">
            <w:pPr>
              <w:pStyle w:val="NCEAtablebody"/>
            </w:pPr>
            <w:r w:rsidRPr="00197D95">
              <w:t xml:space="preserve">Communication is not hindered by inconsistencies (such as format, spelling, lexical choice, level of </w:t>
            </w:r>
            <w:r w:rsidRPr="00197D95">
              <w:lastRenderedPageBreak/>
              <w:t>formality, language conventions, or language features).</w:t>
            </w:r>
          </w:p>
          <w:p w14:paraId="216EB266" w14:textId="77777777" w:rsidR="007E3D1C" w:rsidRDefault="007E3D1C" w:rsidP="00576F2C">
            <w:pPr>
              <w:pStyle w:val="NCEAtablebody"/>
            </w:pPr>
          </w:p>
          <w:p w14:paraId="2EBEC999" w14:textId="77777777" w:rsidR="009160AA" w:rsidRDefault="00D115FA">
            <w:pPr>
              <w:rPr>
                <w:i/>
                <w:color w:val="FF0000"/>
              </w:rPr>
            </w:pPr>
            <w:r w:rsidRPr="00AB7926">
              <w:rPr>
                <w:rFonts w:ascii="Arial" w:hAnsi="Arial" w:cs="Arial"/>
                <w:i/>
                <w:color w:val="FF0000"/>
                <w:sz w:val="20"/>
                <w:szCs w:val="20"/>
                <w:lang w:val="en-AU"/>
              </w:rPr>
              <w:t>The examples above are indicative samples only.</w:t>
            </w:r>
          </w:p>
        </w:tc>
      </w:tr>
    </w:tbl>
    <w:p w14:paraId="4AA94A7C" w14:textId="77777777" w:rsidR="00AD4E5A" w:rsidRPr="00197D95" w:rsidRDefault="00AD4E5A" w:rsidP="001D4C68">
      <w:pPr>
        <w:pStyle w:val="NCEAbodytext"/>
        <w:spacing w:before="40" w:after="0"/>
      </w:pPr>
      <w:r w:rsidRPr="00197D95">
        <w:lastRenderedPageBreak/>
        <w:t>Final grades will be decided using professional judgement based on a holistic examination of the evidence provided against the criteria in the Achievement Standard.</w:t>
      </w:r>
    </w:p>
    <w:sectPr w:rsidR="00AD4E5A" w:rsidRPr="00197D95" w:rsidSect="001D4C68">
      <w:headerReference w:type="even" r:id="rId18"/>
      <w:headerReference w:type="default" r:id="rId19"/>
      <w:footerReference w:type="even" r:id="rId20"/>
      <w:footerReference w:type="default" r:id="rId21"/>
      <w:headerReference w:type="first" r:id="rId22"/>
      <w:footerReference w:type="first" r:id="rId23"/>
      <w:pgSz w:w="16840" w:h="11907" w:orient="landscape" w:code="9"/>
      <w:pgMar w:top="1304" w:right="1247" w:bottom="851" w:left="1247" w:header="720" w:footer="454"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DD8C209" w14:textId="77777777" w:rsidR="009859E5" w:rsidRDefault="009859E5">
      <w:r>
        <w:separator/>
      </w:r>
    </w:p>
  </w:endnote>
  <w:endnote w:type="continuationSeparator" w:id="0">
    <w:p w14:paraId="103E5106" w14:textId="77777777" w:rsidR="009859E5" w:rsidRDefault="009859E5">
      <w:r>
        <w:continuationSeparator/>
      </w:r>
    </w:p>
  </w:endnote>
  <w:endnote w:type="continuationNotice" w:id="1">
    <w:p w14:paraId="272DB9B2" w14:textId="77777777" w:rsidR="0074347D" w:rsidRDefault="0074347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alatino">
    <w:altName w:val="Palatino Linotype"/>
    <w:charset w:val="00"/>
    <w:family w:val="auto"/>
    <w:pitch w:val="variable"/>
  </w:font>
  <w:font w:name="Lucida Grande">
    <w:altName w:val="Arial"/>
    <w:charset w:val="00"/>
    <w:family w:val="auto"/>
    <w:pitch w:val="variable"/>
    <w:sig w:usb0="00000000" w:usb1="00000000" w:usb2="00000000" w:usb3="00000000" w:csb0="00000001" w:csb1="00000000"/>
  </w:font>
  <w:font w:name="Arial MŠori">
    <w:altName w:val="Arial"/>
    <w:panose1 w:val="00000000000000000000"/>
    <w:charset w:val="00"/>
    <w:family w:val="swiss"/>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295B98" w14:textId="297BEE76" w:rsidR="00135C1F" w:rsidRDefault="00391AED">
    <w:pPr>
      <w:pStyle w:val="Footer"/>
    </w:pPr>
    <w:r>
      <w:rPr>
        <w:noProof/>
      </w:rPr>
      <mc:AlternateContent>
        <mc:Choice Requires="wps">
          <w:drawing>
            <wp:anchor distT="0" distB="0" distL="0" distR="0" simplePos="0" relativeHeight="251697166" behindDoc="0" locked="0" layoutInCell="1" allowOverlap="1" wp14:anchorId="1277E276" wp14:editId="6263FAD9">
              <wp:simplePos x="635" y="635"/>
              <wp:positionH relativeFrom="page">
                <wp:align>center</wp:align>
              </wp:positionH>
              <wp:positionV relativeFrom="page">
                <wp:align>bottom</wp:align>
              </wp:positionV>
              <wp:extent cx="815340" cy="345440"/>
              <wp:effectExtent l="0" t="0" r="3810" b="0"/>
              <wp:wrapNone/>
              <wp:docPr id="531195030" name="Text Box 8"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19703936" w14:textId="014F80B2"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277E276" id="_x0000_t202" coordsize="21600,21600" o:spt="202" path="m,l,21600r21600,l21600,xe">
              <v:stroke joinstyle="miter"/>
              <v:path gradientshapeok="t" o:connecttype="rect"/>
            </v:shapetype>
            <v:shape id="Text Box 8" o:spid="_x0000_s1028" type="#_x0000_t202" alt="[UNCLASSIFIED]" style="position:absolute;margin-left:0;margin-top:0;width:64.2pt;height:27.2pt;z-index:2516971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exk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YqP3e+oOGEoS8O+nZHrGqU3wvlnYbFgdAvR&#10;+iccZUNdzumMOKvI/vibPcSDd3g56yCYnGsomrPmm8Y+grZGYEewi2B6m85T+PWhvSfIcIoXYWSE&#10;sFrfjLC01L5CzqtQCC6hJcrlfDfCez8oF89BqtUqBkFGRviN3hoZUge6Apcv/auw5ky4x6YeaVST&#10;yN7xPsSGm86sDh7sx6UEagciz4xDgnGt5+cSNP7rf4y6POrlT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EnJ7G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19703936" w14:textId="014F80B2"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60416336"/>
      <w:docPartObj>
        <w:docPartGallery w:val="Page Numbers (Bottom of Page)"/>
        <w:docPartUnique/>
      </w:docPartObj>
    </w:sdtPr>
    <w:sdtContent>
      <w:sdt>
        <w:sdtPr>
          <w:id w:val="-1769616900"/>
          <w:docPartObj>
            <w:docPartGallery w:val="Page Numbers (Top of Page)"/>
            <w:docPartUnique/>
          </w:docPartObj>
        </w:sdtPr>
        <w:sdtContent>
          <w:p w14:paraId="5746788A" w14:textId="063FB11B" w:rsidR="00391AED" w:rsidRDefault="00391AED">
            <w:pPr>
              <w:pStyle w:val="Footer"/>
              <w:jc w:val="right"/>
            </w:pPr>
            <w:r w:rsidRPr="00391AED">
              <w:rPr>
                <w:sz w:val="20"/>
                <w:szCs w:val="16"/>
              </w:rPr>
              <w:t xml:space="preserve">Page </w:t>
            </w:r>
            <w:r w:rsidRPr="00391AED">
              <w:rPr>
                <w:sz w:val="20"/>
              </w:rPr>
              <w:fldChar w:fldCharType="begin"/>
            </w:r>
            <w:r w:rsidRPr="00391AED">
              <w:rPr>
                <w:sz w:val="20"/>
                <w:szCs w:val="16"/>
              </w:rPr>
              <w:instrText xml:space="preserve"> PAGE </w:instrText>
            </w:r>
            <w:r w:rsidRPr="00391AED">
              <w:rPr>
                <w:sz w:val="20"/>
              </w:rPr>
              <w:fldChar w:fldCharType="separate"/>
            </w:r>
            <w:r w:rsidRPr="00391AED">
              <w:rPr>
                <w:noProof/>
                <w:sz w:val="20"/>
                <w:szCs w:val="16"/>
              </w:rPr>
              <w:t>2</w:t>
            </w:r>
            <w:r w:rsidRPr="00391AED">
              <w:rPr>
                <w:sz w:val="20"/>
              </w:rPr>
              <w:fldChar w:fldCharType="end"/>
            </w:r>
            <w:r w:rsidRPr="00391AED">
              <w:rPr>
                <w:sz w:val="20"/>
                <w:szCs w:val="16"/>
              </w:rPr>
              <w:t xml:space="preserve"> of </w:t>
            </w:r>
            <w:r w:rsidRPr="00391AED">
              <w:rPr>
                <w:sz w:val="20"/>
              </w:rPr>
              <w:fldChar w:fldCharType="begin"/>
            </w:r>
            <w:r w:rsidRPr="00391AED">
              <w:rPr>
                <w:sz w:val="20"/>
                <w:szCs w:val="16"/>
              </w:rPr>
              <w:instrText xml:space="preserve"> NUMPAGES  </w:instrText>
            </w:r>
            <w:r w:rsidRPr="00391AED">
              <w:rPr>
                <w:sz w:val="20"/>
              </w:rPr>
              <w:fldChar w:fldCharType="separate"/>
            </w:r>
            <w:r w:rsidRPr="00391AED">
              <w:rPr>
                <w:noProof/>
                <w:sz w:val="20"/>
                <w:szCs w:val="16"/>
              </w:rPr>
              <w:t>2</w:t>
            </w:r>
            <w:r w:rsidRPr="00391AED">
              <w:rPr>
                <w:sz w:val="20"/>
              </w:rPr>
              <w:fldChar w:fldCharType="end"/>
            </w:r>
          </w:p>
        </w:sdtContent>
      </w:sdt>
    </w:sdtContent>
  </w:sdt>
  <w:p w14:paraId="7BCE0AFA" w14:textId="0F69574A" w:rsidR="00135C1F" w:rsidRDefault="00135C1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04A1BC" w14:textId="750EB254" w:rsidR="00135C1F" w:rsidRDefault="00391AED">
    <w:pPr>
      <w:pStyle w:val="Footer"/>
    </w:pPr>
    <w:r>
      <w:rPr>
        <w:noProof/>
      </w:rPr>
      <mc:AlternateContent>
        <mc:Choice Requires="wps">
          <w:drawing>
            <wp:anchor distT="0" distB="0" distL="0" distR="0" simplePos="0" relativeHeight="251696142" behindDoc="0" locked="0" layoutInCell="1" allowOverlap="1" wp14:anchorId="4FDC2AD7" wp14:editId="6EA6D97F">
              <wp:simplePos x="635" y="635"/>
              <wp:positionH relativeFrom="page">
                <wp:align>center</wp:align>
              </wp:positionH>
              <wp:positionV relativeFrom="page">
                <wp:align>bottom</wp:align>
              </wp:positionV>
              <wp:extent cx="815340" cy="345440"/>
              <wp:effectExtent l="0" t="0" r="3810" b="0"/>
              <wp:wrapNone/>
              <wp:docPr id="1202050767" name="Text Box 7"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E854D24" w14:textId="1AED2DE1"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FDC2AD7" id="_x0000_t202" coordsize="21600,21600" o:spt="202" path="m,l,21600r21600,l21600,xe">
              <v:stroke joinstyle="miter"/>
              <v:path gradientshapeok="t" o:connecttype="rect"/>
            </v:shapetype>
            <v:shape id="Text Box 7" o:spid="_x0000_s1030" type="#_x0000_t202" alt="[UNCLASSIFIED]" style="position:absolute;margin-left:0;margin-top:0;width:64.2pt;height:27.2pt;z-index:2516961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l5ZDQIAABwEAAAOAAAAZHJzL2Uyb0RvYy54bWysU01v2zAMvQ/YfxB0X+ykydAacYqsRYYB&#10;QVsgHXpWZCk2IImCpMTOfv0o2U62bqdhF/mZpPjx+LS877QiJ+F8A6ak00lOiTAcqsYcSvr9dfPp&#10;lhIfmKmYAiNKehae3q8+fli2thAzqEFVwhFMYnzR2pLWIdgiyzyvhWZ+AlYYdEpwmgX8dYescqzF&#10;7Fplszz/nLXgKuuAC+/R+tg76Srll1Lw8CylF4GokmJvIZ0unft4ZqslKw6O2brhQxvsH7rQrDFY&#10;9JLqkQVGjq75I5VuuAMPMkw46AykbLhIM+A00/zdNLuaWZFmQXK8vdDk/19a/nTa2RdHQvcFOlxg&#10;JKS1vvBojPN00un4xU4J+pHC84U20QXC0Xg7XdzM0cPRdTNfzBFjlux62TofvgrQJIKSOtxKIoud&#10;tj70oWNIrGVg0yiVNqPMbwbMGS3ZtcOIQrfvSFOVdDZ2v4fqjEM56PftLd80WHrLfHhhDheM3aJo&#10;wzMeUkFbUhgQJTW4H3+zx3jkHb2UtCiYkhpUNCXqm8F9RG2NwI1gn8D0Ll/k6DdH/QAowym+CMsT&#10;RKsLaoTSgX5DOa9jIXQxw7FcSfcjfAi9cvE5cLFepyCUkWVha3aWx9SRrsjla/fGnB0ID7ipJxjV&#10;xIp3vPex8aa362NA9tNSIrU9kQPjKMG01uG5RI3/+p+iro969RM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CR2Xl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3E854D24" w14:textId="1AED2DE1"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FDB75" w14:textId="302FB533" w:rsidR="005D3FAA" w:rsidRDefault="00391AED">
    <w:pPr>
      <w:pStyle w:val="Footer"/>
      <w:framePr w:wrap="around" w:vAnchor="text" w:hAnchor="margin" w:xAlign="right" w:y="1"/>
      <w:rPr>
        <w:rStyle w:val="PageNumber"/>
        <w:rFonts w:ascii="Times New Roman" w:hAnsi="Times New Roman"/>
        <w:lang w:val="en-GB"/>
      </w:rPr>
    </w:pPr>
    <w:r>
      <w:rPr>
        <w:noProof/>
      </w:rPr>
      <mc:AlternateContent>
        <mc:Choice Requires="wps">
          <w:drawing>
            <wp:anchor distT="0" distB="0" distL="0" distR="0" simplePos="0" relativeHeight="251700238" behindDoc="0" locked="0" layoutInCell="1" allowOverlap="1" wp14:anchorId="314743CA" wp14:editId="6E4CEFB7">
              <wp:simplePos x="635" y="635"/>
              <wp:positionH relativeFrom="page">
                <wp:align>center</wp:align>
              </wp:positionH>
              <wp:positionV relativeFrom="page">
                <wp:align>bottom</wp:align>
              </wp:positionV>
              <wp:extent cx="815340" cy="345440"/>
              <wp:effectExtent l="0" t="0" r="3810" b="0"/>
              <wp:wrapNone/>
              <wp:docPr id="998817059" name="Text Box 11"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7EA1B3B" w14:textId="5B236466"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4743CA" id="_x0000_t202" coordsize="21600,21600" o:spt="202" path="m,l,21600r21600,l21600,xe">
              <v:stroke joinstyle="miter"/>
              <v:path gradientshapeok="t" o:connecttype="rect"/>
            </v:shapetype>
            <v:shape id="Text Box 11" o:spid="_x0000_s1033" type="#_x0000_t202" alt="[UNCLASSIFIED]" style="position:absolute;margin-left:0;margin-top:0;width:64.2pt;height:27.2pt;z-index:25170023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Sm0pDQIAABwEAAAOAAAAZHJzL2Uyb0RvYy54bWysU01v2zAMvQ/YfxB0X+y0ydAacYqsRYYB&#10;QVsgHXpWZCk2IIsCpcTOfv0oOW62bqdhF/mZpPjx+LS461vDjgp9A7bk00nOmbISqsbuS/79Zf3p&#10;hjMfhK2EAatKflKe3y0/flh0rlBXUIOpFDJKYn3RuZLXIbgiy7ysVSv8BJyy5NSArQj0i/usQtFR&#10;9tZkV3n+OesAK4cglfdkfRicfJnya61keNLaq8BMyam3kE5M5y6e2XIhij0KVzfy3Ib4hy5a0Vgq&#10;+pbqQQTBDtj8kaptJIIHHSYS2gy0bqRKM9A00/zdNNtaOJVmIXK8e6PJ/7+08vG4dc/IQv8Felpg&#10;JKRzvvBkjPP0Gtv4pU4Z+YnC0xttqg9MkvFmOr+ekUeS63o2nxGmLNnlskMfvipoWQQlR9pKIksc&#10;Nz4MoWNIrGVh3RiTNmPsbwbKGS3ZpcOIQr/rWVOV/HbsfgfViYZCGPbtnVw3VHojfHgWSAumbkm0&#10;4YkObaArOZwRZzXgj7/ZYzzxTl7OOhJMyS0pmjPzzdI+orZGgCPYJTC9zec5+e2hvQeS4ZRehJMJ&#10;khWDGaFGaF9JzqtYiFzCSipX8t0I78OgXHoOUq1WKYhk5ETY2K2TMXWkK3L50r8KdGfCA23qEUY1&#10;ieId70NsvOnd6hCI/bSUSO1A5JlxkmBa6/m5RI3/+p+iLo96+RM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LpKbSk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27EA1B3B" w14:textId="5B236466"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9160AA">
      <w:rPr>
        <w:rStyle w:val="PageNumber"/>
      </w:rPr>
      <w:fldChar w:fldCharType="begin"/>
    </w:r>
    <w:r w:rsidR="005D3FAA">
      <w:rPr>
        <w:rStyle w:val="PageNumber"/>
      </w:rPr>
      <w:instrText xml:space="preserve">PAGE  </w:instrText>
    </w:r>
    <w:r w:rsidR="009160AA">
      <w:rPr>
        <w:rStyle w:val="PageNumber"/>
      </w:rPr>
      <w:fldChar w:fldCharType="separate"/>
    </w:r>
    <w:r w:rsidR="005D3FAA">
      <w:rPr>
        <w:rStyle w:val="PageNumber"/>
        <w:noProof/>
      </w:rPr>
      <w:t>16</w:t>
    </w:r>
    <w:r w:rsidR="009160AA">
      <w:rPr>
        <w:rStyle w:val="PageNumber"/>
      </w:rPr>
      <w:fldChar w:fldCharType="end"/>
    </w:r>
  </w:p>
  <w:p w14:paraId="6EA2CF8C" w14:textId="77777777" w:rsidR="005D3FAA" w:rsidRDefault="005D3FAA">
    <w:pPr>
      <w:pStyle w:val="Footer"/>
      <w:ind w:right="360"/>
    </w:pPr>
  </w:p>
  <w:p w14:paraId="770128F7" w14:textId="77777777" w:rsidR="005D3FAA" w:rsidRDefault="005D3FAA"/>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246D2" w14:textId="2DFB8DE1" w:rsidR="005D3FAA" w:rsidRDefault="00391AED" w:rsidP="00B476E4">
    <w:pPr>
      <w:pStyle w:val="NCEAHeaderFooter"/>
      <w:tabs>
        <w:tab w:val="clear" w:pos="8306"/>
        <w:tab w:val="right" w:pos="14175"/>
      </w:tabs>
    </w:pPr>
    <w:r>
      <w:rPr>
        <w:noProof/>
      </w:rPr>
      <mc:AlternateContent>
        <mc:Choice Requires="wps">
          <w:drawing>
            <wp:anchor distT="0" distB="0" distL="0" distR="0" simplePos="0" relativeHeight="251701262" behindDoc="0" locked="0" layoutInCell="1" allowOverlap="1" wp14:anchorId="267EB2D4" wp14:editId="7FC09AF9">
              <wp:simplePos x="635" y="635"/>
              <wp:positionH relativeFrom="page">
                <wp:align>center</wp:align>
              </wp:positionH>
              <wp:positionV relativeFrom="page">
                <wp:align>bottom</wp:align>
              </wp:positionV>
              <wp:extent cx="815340" cy="345440"/>
              <wp:effectExtent l="0" t="0" r="3810" b="0"/>
              <wp:wrapNone/>
              <wp:docPr id="1814817499" name="Text Box 12"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62BBFBD" w14:textId="77678036"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67EB2D4" id="_x0000_t202" coordsize="21600,21600" o:spt="202" path="m,l,21600r21600,l21600,xe">
              <v:stroke joinstyle="miter"/>
              <v:path gradientshapeok="t" o:connecttype="rect"/>
            </v:shapetype>
            <v:shape id="Text Box 12" o:spid="_x0000_s1034" type="#_x0000_t202" alt="[UNCLASSIFIED]" style="position:absolute;margin-left:0;margin-top:0;width:64.2pt;height:27.2pt;z-index:25170126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DvLDQIAAB0EAAAOAAAAZHJzL2Uyb0RvYy54bWysU8tu2zAQvBfoPxC815ITu0gEy4GbwEWB&#10;IAngFDnTFGUJkLgESVtyv75DyrLbtKeiF2q0u9zH7HBx17cNOyjratI5n05SzpSWVNR6l/Pvr+tP&#10;N5w5L3QhGtIq50fl+N3y44dFZzJ1RRU1hbIMSbTLOpPzynuTJYmTlWqFm5BRGs6SbCs8fu0uKazo&#10;kL1tkqs0/Zx0ZAtjSSrnYH0YnHwZ85elkv65LJ3yrMk5evPxtPHchjNZLkS2s8JUtTy1If6hi1bU&#10;GkXPqR6EF2xv6z9StbW05Kj0E0ltQmVZSxVnwDTT9N00m0oYFWcBOc6caXL/L618OmzMi2W+/0I9&#10;FhgI6YzLHIxhnr60bfiiUwY/KDyeaVO9ZxLGm+n8egaPhOt6Np8BI0tyuWys818VtSyAnFtsJZIl&#10;Do/OD6FjSKilaV03TdxMo38zIGewJJcOA/L9tmd1ge7P7W+pOGIqS8PCnZHrGrUfhfMvwmLDaBeq&#10;9c84yoa6nNMJcVaR/fE3e4gH8fBy1kExOdeQNGfNN42FBHGNwI5gG8H0Np2n8Ot9e0/Q4RRPwsgI&#10;YbW+GWFpqX2DnlehEFxCS5TL+XaE936QLt6DVKtVDIKOjPCPemNkSB34CmS+9m/CmhPjHqt6olFO&#10;IntH/BAbbjqz2nvQH7cSuB2IPFEODca9nt5LEPmv/zHq8qqXPwE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BeQO8sNAgAAHQQA&#10;AA4AAAAAAAAAAAAAAAAALgIAAGRycy9lMm9Eb2MueG1sUEsBAi0AFAAGAAgAAAAhAJRwwZPaAAAA&#10;BAEAAA8AAAAAAAAAAAAAAAAAZwQAAGRycy9kb3ducmV2LnhtbFBLBQYAAAAABAAEAPMAAABuBQAA&#10;AAA=&#10;" filled="f" stroked="f">
              <v:fill o:detectmouseclick="t"/>
              <v:textbox style="mso-fit-shape-to-text:t" inset="0,0,0,15pt">
                <w:txbxContent>
                  <w:p w14:paraId="262BBFBD" w14:textId="77678036"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5D3FAA" w:rsidRPr="00F45ADA">
      <w:tab/>
    </w:r>
    <w:r w:rsidR="005D3FAA">
      <w:tab/>
    </w:r>
    <w:r w:rsidR="005D3FAA" w:rsidRPr="00F45ADA">
      <w:t xml:space="preserve">Page </w:t>
    </w:r>
    <w:r w:rsidR="009160AA">
      <w:fldChar w:fldCharType="begin"/>
    </w:r>
    <w:r w:rsidR="00E504C1">
      <w:instrText xml:space="preserve"> PAGE </w:instrText>
    </w:r>
    <w:r w:rsidR="009160AA">
      <w:fldChar w:fldCharType="separate"/>
    </w:r>
    <w:r w:rsidR="009D1B0F">
      <w:rPr>
        <w:noProof/>
      </w:rPr>
      <w:t>8</w:t>
    </w:r>
    <w:r w:rsidR="009160AA">
      <w:rPr>
        <w:noProof/>
      </w:rPr>
      <w:fldChar w:fldCharType="end"/>
    </w:r>
    <w:r w:rsidR="005D3FAA" w:rsidRPr="00F45ADA">
      <w:t xml:space="preserve"> of </w:t>
    </w:r>
    <w:r w:rsidR="009160AA">
      <w:fldChar w:fldCharType="begin"/>
    </w:r>
    <w:r w:rsidR="00E504C1">
      <w:instrText xml:space="preserve"> NUMPAGES </w:instrText>
    </w:r>
    <w:r w:rsidR="009160AA">
      <w:fldChar w:fldCharType="separate"/>
    </w:r>
    <w:r w:rsidR="009D1B0F">
      <w:rPr>
        <w:noProof/>
      </w:rPr>
      <w:t>8</w:t>
    </w:r>
    <w:r w:rsidR="009160AA">
      <w:rPr>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D8B2D4" w14:textId="70E579E7" w:rsidR="005D3FAA" w:rsidRDefault="00391AED">
    <w:pPr>
      <w:pStyle w:val="Footer"/>
      <w:rPr>
        <w:i/>
        <w:sz w:val="20"/>
      </w:rPr>
    </w:pPr>
    <w:r>
      <w:rPr>
        <w:i/>
        <w:noProof/>
        <w:sz w:val="20"/>
      </w:rPr>
      <mc:AlternateContent>
        <mc:Choice Requires="wps">
          <w:drawing>
            <wp:anchor distT="0" distB="0" distL="0" distR="0" simplePos="0" relativeHeight="251699214" behindDoc="0" locked="0" layoutInCell="1" allowOverlap="1" wp14:anchorId="2E829392" wp14:editId="7894F233">
              <wp:simplePos x="635" y="635"/>
              <wp:positionH relativeFrom="page">
                <wp:align>center</wp:align>
              </wp:positionH>
              <wp:positionV relativeFrom="page">
                <wp:align>bottom</wp:align>
              </wp:positionV>
              <wp:extent cx="815340" cy="345440"/>
              <wp:effectExtent l="0" t="0" r="3810" b="0"/>
              <wp:wrapNone/>
              <wp:docPr id="780951436" name="Text Box 10"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35C24E6E" w14:textId="7A479E4F"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E829392" id="_x0000_t202" coordsize="21600,21600" o:spt="202" path="m,l,21600r21600,l21600,xe">
              <v:stroke joinstyle="miter"/>
              <v:path gradientshapeok="t" o:connecttype="rect"/>
            </v:shapetype>
            <v:shape id="Text Box 10" o:spid="_x0000_s1036" type="#_x0000_t202" alt="[UNCLASSIFIED]" style="position:absolute;margin-left:0;margin-top:0;width:64.2pt;height:27.2pt;z-index:25169921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9d8UDQIAABwEAAAOAAAAZHJzL2Uyb0RvYy54bWysU8tu2zAQvBfoPxC815ITu0gEy4GbwEUB&#10;IwngFDnTFGUJkLgESVtyv75DyorbtKeiF2q0u9zH7HBx17cNOyrratI5n05SzpSWVNR6n/PvL+tP&#10;N5w5L3QhGtIq5yfl+N3y44dFZzJ1RRU1hbIMSbTLOpPzynuTJYmTlWqFm5BRGs6SbCs8fu0+Kazo&#10;kL1tkqs0/Zx0ZAtjSSrnYH0YnHwZ85elkv6pLJ3yrMk5evPxtPHchTNZLkS2t8JUtTy3If6hi1bU&#10;GkXfUj0IL9jB1n+kamtpyVHpJ5LahMqylirOgGmm6btptpUwKs4Ccpx5o8n9v7Ty8bg1z5b5/gv1&#10;WGAgpDMuczCGefrStuGLThn8oPD0RpvqPZMw3kzn1zN4JFzXs/kMGFmSy2Vjnf+qqGUB5NxiK5Es&#10;cdw4P4SOIaGWpnXdNHEzjf7NgJzBklw6DMj3u57VBRoZu99RccJQloZ9OyPXNUpvhPPPwmLB6Bai&#10;9U84yoa6nNMZcVaR/fE3e4gH7/By1kEwOddQNGfNN419BG2NwI5gF8H0Np2n8OtDe0+Q4RQvwsgI&#10;YbW+GWFpqX2FnFehEFxCS5TL+W6E935QLp6DVKtVDIKMjPAbvTUypA50BS5f+ldhzZlwj0090qgm&#10;kb3jfYgNN51ZHTzYj0sJ1A5EnhmHBONaz88laPzX/xh1edTLnwAAAP//AwBQSwMEFAAGAAgAAAAh&#10;AJRwwZPaAAAABAEAAA8AAABkcnMvZG93bnJldi54bWxMj8FqwkAQhu8F32EZobe6MaZF0mxEhJ4s&#10;BbWX3tbdMUmbnQ3Zica379pLvQwM/8833xSr0bXijH1oPCmYzxIQSMbbhioFn4e3pyWIwJqsbj2h&#10;gisGWJWTh0Ln1l9oh+c9VyJCKORaQc3c5VIGU6PTYeY7pJidfO80x7WvpO31JcJdK9MkeZFONxQv&#10;1LrDTY3mZz84Bc87fh8+6LD4GtPr97bbmMVpa5R6nI7rVxCMI/+X4aYf1aGMTkc/kA2iVRAf4b95&#10;y9JlBuIYwVkGsizkvXz5CwAA//8DAFBLAQItABQABgAIAAAAIQC2gziS/gAAAOEBAAATAAAAAAAA&#10;AAAAAAAAAAAAAABbQ29udGVudF9UeXBlc10ueG1sUEsBAi0AFAAGAAgAAAAhADj9If/WAAAAlAEA&#10;AAsAAAAAAAAAAAAAAAAALwEAAF9yZWxzLy5yZWxzUEsBAi0AFAAGAAgAAAAhANf13xQNAgAAHAQA&#10;AA4AAAAAAAAAAAAAAAAALgIAAGRycy9lMm9Eb2MueG1sUEsBAi0AFAAGAAgAAAAhAJRwwZPaAAAA&#10;BAEAAA8AAAAAAAAAAAAAAAAAZwQAAGRycy9kb3ducmV2LnhtbFBLBQYAAAAABAAEAPMAAABuBQAA&#10;AAA=&#10;" filled="f" stroked="f">
              <v:fill o:detectmouseclick="t"/>
              <v:textbox style="mso-fit-shape-to-text:t" inset="0,0,0,15pt">
                <w:txbxContent>
                  <w:p w14:paraId="35C24E6E" w14:textId="7A479E4F"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5D3FAA">
      <w:rPr>
        <w:i/>
        <w:sz w:val="20"/>
      </w:rPr>
      <w:t>© Crown 2000</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0BBBF9" w14:textId="77777777" w:rsidR="009859E5" w:rsidRDefault="009859E5">
      <w:r>
        <w:separator/>
      </w:r>
    </w:p>
  </w:footnote>
  <w:footnote w:type="continuationSeparator" w:id="0">
    <w:p w14:paraId="55E694E3" w14:textId="77777777" w:rsidR="009859E5" w:rsidRDefault="009859E5">
      <w:r>
        <w:continuationSeparator/>
      </w:r>
    </w:p>
  </w:footnote>
  <w:footnote w:type="continuationNotice" w:id="1">
    <w:p w14:paraId="08366976" w14:textId="77777777" w:rsidR="0074347D" w:rsidRDefault="0074347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F94262" w14:textId="1B4CB5CC" w:rsidR="00135C1F" w:rsidRDefault="00391AED">
    <w:pPr>
      <w:pStyle w:val="Header"/>
    </w:pPr>
    <w:r>
      <w:rPr>
        <w:noProof/>
      </w:rPr>
      <mc:AlternateContent>
        <mc:Choice Requires="wps">
          <w:drawing>
            <wp:anchor distT="0" distB="0" distL="0" distR="0" simplePos="0" relativeHeight="251691022" behindDoc="0" locked="0" layoutInCell="1" allowOverlap="1" wp14:anchorId="68E701F0" wp14:editId="47AA1321">
              <wp:simplePos x="635" y="635"/>
              <wp:positionH relativeFrom="page">
                <wp:align>center</wp:align>
              </wp:positionH>
              <wp:positionV relativeFrom="page">
                <wp:align>top</wp:align>
              </wp:positionV>
              <wp:extent cx="815340" cy="345440"/>
              <wp:effectExtent l="0" t="0" r="3810" b="16510"/>
              <wp:wrapNone/>
              <wp:docPr id="1437153299" name="Text Box 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65F1D16D" w14:textId="08FC1FF7"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8E701F0" id="_x0000_t202" coordsize="21600,21600" o:spt="202" path="m,l,21600r21600,l21600,xe">
              <v:stroke joinstyle="miter"/>
              <v:path gradientshapeok="t" o:connecttype="rect"/>
            </v:shapetype>
            <v:shape id="Text Box 2" o:spid="_x0000_s1026" type="#_x0000_t202" alt="[UNCLASSIFIED]" style="position:absolute;margin-left:0;margin-top:0;width:64.2pt;height:27.2pt;z-index:25169102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NirCwIAABwEAAAOAAAAZHJzL2Uyb0RvYy54bWysU8Fu2zAMvQ/YPwi6L3baZOiMOEXWIsOA&#10;oC2QDj0rshQbsERBYmJnXz9Kjpuu22nYRaZI+pF8fFrc9qZlR+VDA7bk00nOmbISqsbuS/7jef3p&#10;hrOAwlaiBatKflKB3y4/flh0rlBXUENbKc8IxIaicyWvEV2RZUHWyogwAacsBTV4I5Cufp9VXnSE&#10;btrsKs8/Zx34ynmQKgTy3g9Bvkz4WiuJj1oHhawtOfWG6fTp3MUzWy5EsffC1Y08tyH+oQsjGktF&#10;X6HuBQp28M0fUKaRHgJonEgwGWjdSJVmoGmm+btptrVwKs1C5AT3SlP4f7Dy4bh1T55h/xV6WmAk&#10;pHOhCOSM8/Tam/ilThnFicLTK22qRybJeTOdX88oIil0PZvPyCaU7PKz8wG/KTAsGiX3tJVEljhu&#10;Ag6pY0qsZWHdtG3aTGt/cxBm9GSXDqOF/a5nTfWm+x1UJxrKw7Dv4OS6odIbEfBJeFowdUuixUc6&#10;dAtdyeFscVaD//k3f8wn3inKWUeCKbklRXPWfre0j6itZEy/5POcbn5070bDHswdkAyn9CKcTGbM&#10;w3Y0tQfzQnJexUIUElZSuZLjaN7hoFx6DlKtVimJZOQEbuzWyQgd6YpcPvcvwrsz4UibeoBRTaJ4&#10;x/uQG/8MbnVAYj8tJVI7EHlmnCSY1np+LlHjb+8p6/Kol78AAAD//wMAUEsDBBQABgAIAAAAIQCl&#10;H32q2gAAAAQBAAAPAAAAZHJzL2Rvd25yZXYueG1sTI/NTsMwEITvSLyDtUjcqJMqQVWIU1VIPfRW&#10;ys95Gy9JIN6NYrcNfXpcLvSy0mhGM9+Wy8n16kij74QNpLMEFHEttuPGwNvr+mEBygdki70wGfgh&#10;D8vq9qbEwsqJX+i4C42KJewLNNCGMBRa+7olh34mA3H0PmV0GKIcG21HPMVy1+t5kjxqhx3HhRYH&#10;em6p/t4dnIEuX0lI6X2z/vpwqaTn7SY/b425v5tWT6ACTeE/DBf8iA5VZNrLga1XvYH4SPi7F2++&#10;yEDtDeRZBroq9TV89QsAAP//AwBQSwECLQAUAAYACAAAACEAtoM4kv4AAADhAQAAEwAAAAAAAAAA&#10;AAAAAAAAAAAAW0NvbnRlbnRfVHlwZXNdLnhtbFBLAQItABQABgAIAAAAIQA4/SH/1gAAAJQBAAAL&#10;AAAAAAAAAAAAAAAAAC8BAABfcmVscy8ucmVsc1BLAQItABQABgAIAAAAIQANcNirCwIAABwEAAAO&#10;AAAAAAAAAAAAAAAAAC4CAABkcnMvZTJvRG9jLnhtbFBLAQItABQABgAIAAAAIQClH32q2gAAAAQB&#10;AAAPAAAAAAAAAAAAAAAAAGUEAABkcnMvZG93bnJldi54bWxQSwUGAAAAAAQABADzAAAAbAUAAAAA&#10;" filled="f" stroked="f">
              <v:fill o:detectmouseclick="t"/>
              <v:textbox style="mso-fit-shape-to-text:t" inset="0,15pt,0,0">
                <w:txbxContent>
                  <w:p w14:paraId="65F1D16D" w14:textId="08FC1FF7"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956EAD" w14:textId="14F3B099" w:rsidR="005D3FAA" w:rsidRPr="00950C6A" w:rsidRDefault="00391AED" w:rsidP="00ED5BDD">
    <w:pPr>
      <w:pStyle w:val="NCEAHeaderFooter"/>
    </w:pPr>
    <w:r>
      <w:rPr>
        <w:noProof/>
      </w:rPr>
      <mc:AlternateContent>
        <mc:Choice Requires="wps">
          <w:drawing>
            <wp:anchor distT="0" distB="0" distL="0" distR="0" simplePos="0" relativeHeight="251692046" behindDoc="0" locked="0" layoutInCell="1" allowOverlap="1" wp14:anchorId="63CA98C6" wp14:editId="797C55F7">
              <wp:simplePos x="1143000" y="447675"/>
              <wp:positionH relativeFrom="page">
                <wp:align>center</wp:align>
              </wp:positionH>
              <wp:positionV relativeFrom="page">
                <wp:align>top</wp:align>
              </wp:positionV>
              <wp:extent cx="815340" cy="345440"/>
              <wp:effectExtent l="0" t="0" r="3810" b="16510"/>
              <wp:wrapNone/>
              <wp:docPr id="286580685" name="Text Box 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207E1F64" w14:textId="21870DC8"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3CA98C6" id="_x0000_t202" coordsize="21600,21600" o:spt="202" path="m,l,21600r21600,l21600,xe">
              <v:stroke joinstyle="miter"/>
              <v:path gradientshapeok="t" o:connecttype="rect"/>
            </v:shapetype>
            <v:shape id="Text Box 3" o:spid="_x0000_s1027" type="#_x0000_t202" alt="[UNCLASSIFIED]" style="position:absolute;margin-left:0;margin-top:0;width:64.2pt;height:27.2pt;z-index:25169204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qBgDQIAABwEAAAOAAAAZHJzL2Uyb0RvYy54bWysU8Fu2zAMvQ/YPwi6L3baZGiNOEXWIsOA&#10;oC2QDj0rshQbsERBYmJnXz9Kjput22nYRaZI+pF8fFrc9aZlR+VDA7bk00nOmbISqsbuS/79Zf3p&#10;hrOAwlaiBatKflKB3y0/flh0rlBXUENbKc8IxIaicyWvEV2RZUHWyogwAacsBTV4I5Cufp9VXnSE&#10;btrsKs8/Zx34ynmQKgTyPgxBvkz4WiuJT1oHhawtOfWG6fTp3MUzWy5EsffC1Y08tyH+oQsjGktF&#10;36AeBAp28M0fUKaRHgJonEgwGWjdSJVmoGmm+btptrVwKs1C5AT3RlP4f7Dy8bh1z55h/wV6WmAk&#10;pHOhCOSM8/Tam/ilThnFicLTG22qRybJeTOdX88oIil0PZvPyCaU7PKz8wG/KjAsGiX3tJVEljhu&#10;Ag6pY0qsZWHdtG3aTGt/cxBm9GSXDqOF/a5nTVXy2dj9DqoTDeVh2Hdwct1Q6Y0I+Cw8LZi6JdHi&#10;Ex26ha7kcLY4q8H/+Js/5hPvFOWsI8GU3JKiOWu/WdpH1FYyprf5PKebH9270bAHcw8kwym9CCeT&#10;GfOwHU3twbySnFexEIWElVSu5Dia9zgol56DVKtVSiIZOYEbu3UyQke6Ipcv/avw7kw40qYeYVST&#10;KN7xPuTGP4NbHZDYT0uJ1A5EnhknCaa1np9L1Piv95R1edTLnwA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NQyoGA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207E1F64" w14:textId="21870DC8"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5D3FAA">
      <w:t>I</w:t>
    </w:r>
    <w:r w:rsidR="005D3FAA" w:rsidRPr="00EB5197">
      <w:t>nternal as</w:t>
    </w:r>
    <w:r w:rsidR="005D3FAA">
      <w:t>sessment resource Languages 3.5B</w:t>
    </w:r>
    <w:r w:rsidR="005D3FAA" w:rsidRPr="00EB5197">
      <w:t xml:space="preserve"> </w:t>
    </w:r>
    <w:r w:rsidR="008C56ED">
      <w:t>v</w:t>
    </w:r>
    <w:r w:rsidR="00D1055D">
      <w:t>4</w:t>
    </w:r>
    <w:r w:rsidR="008C56ED">
      <w:t xml:space="preserve"> </w:t>
    </w:r>
    <w:r w:rsidR="005D3FAA">
      <w:t xml:space="preserve">Lea Faka-Tonga for Achievement Standard </w:t>
    </w:r>
    <w:r w:rsidR="005D3FAA">
      <w:rPr>
        <w:snapToGrid w:val="0"/>
      </w:rPr>
      <w:t>91683</w:t>
    </w:r>
  </w:p>
  <w:p w14:paraId="20C3A5C3" w14:textId="77777777" w:rsidR="005D3FAA" w:rsidRDefault="005D3FAA" w:rsidP="00756202">
    <w:pPr>
      <w:pStyle w:val="NCEAHeaderFooter"/>
    </w:pPr>
    <w:r w:rsidRPr="006628D1">
      <w:t xml:space="preserve">PAGE FOR </w:t>
    </w:r>
    <w:r>
      <w:t>STUDENT</w:t>
    </w:r>
    <w:r w:rsidRPr="006628D1">
      <w:t xml:space="preserve"> USE</w:t>
    </w:r>
  </w:p>
  <w:p w14:paraId="0CBAE530" w14:textId="77777777" w:rsidR="005D3FAA" w:rsidRDefault="005D3FAA" w:rsidP="00756202">
    <w:pPr>
      <w:pStyle w:val="NCEAHeaderFoo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607F2" w14:textId="04A91EC6" w:rsidR="00135C1F" w:rsidRDefault="00391AED">
    <w:pPr>
      <w:pStyle w:val="Header"/>
    </w:pPr>
    <w:r>
      <w:rPr>
        <w:noProof/>
      </w:rPr>
      <mc:AlternateContent>
        <mc:Choice Requires="wps">
          <w:drawing>
            <wp:anchor distT="0" distB="0" distL="0" distR="0" simplePos="0" relativeHeight="251689998" behindDoc="0" locked="0" layoutInCell="1" allowOverlap="1" wp14:anchorId="670E44A7" wp14:editId="4C8C5F07">
              <wp:simplePos x="635" y="635"/>
              <wp:positionH relativeFrom="page">
                <wp:align>center</wp:align>
              </wp:positionH>
              <wp:positionV relativeFrom="page">
                <wp:align>top</wp:align>
              </wp:positionV>
              <wp:extent cx="815340" cy="345440"/>
              <wp:effectExtent l="0" t="0" r="3810" b="16510"/>
              <wp:wrapNone/>
              <wp:docPr id="2113362513"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4B1EB0A0" w14:textId="736AB49A"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70E44A7" id="_x0000_t202" coordsize="21600,21600" o:spt="202" path="m,l,21600r21600,l21600,xe">
              <v:stroke joinstyle="miter"/>
              <v:path gradientshapeok="t" o:connecttype="rect"/>
            </v:shapetype>
            <v:shape id="Text Box 1" o:spid="_x0000_s1029" type="#_x0000_t202" alt="[UNCLASSIFIED]" style="position:absolute;margin-left:0;margin-top:0;width:64.2pt;height:27.2pt;z-index:25168999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PoXmCQIAABUEAAAOAAAAZHJzL2Uyb0RvYy54bWysU8Fu2zAMvQ/YPwi6L3baZGiNOEXWIsOA&#10;oC2QFj0rshQbkERBUmJnXz9KtpOt3WnYRaZI+pF8fFrcdVqRo3C+AVPS6SSnRBgOVWP2JX19WX+5&#10;ocQHZiqmwIiSnoSnd8vPnxatLcQV1KAq4QiCGF+0tqR1CLbIMs9roZmfgBUGgxKcZgGvbp9VjrWI&#10;rlV2ledfsxZcZR1w4T16H/ogXSZ8KQUPT1J6EYgqKfYW0unSuYtntlywYu+YrRs+tMH+oQvNGoNF&#10;z1APLDBycM0HKN1wBx5kmHDQGUjZcJFmwGmm+btptjWzIs2C5Hh7psn/P1j+eNzaZ0dC9w06XGAk&#10;pLW+8OiM83TS6fjFTgnGkcLTmTbRBcLReTOdX88wwjF0PZvP0EaU7PKzdT58F6BJNErqcCuJLHbc&#10;+NCnjimxloF1o1TajDJ/OBAzerJLh9EK3a4b2t5BdcJpHPSL9pavG6y5YT48M4ebxTZRreEJD6mg&#10;LSkMFiU1uJ9/88d8JByjlLSolJIalDIl6ofBRURRJWN6m89zvLnRvRsNc9D3gPqb4lOwPJkxL6jR&#10;lA70G+p4FQthiBmO5UoaRvM+9JLFd8DFapWSUD+WhY3ZWh6hI0+RxJfujTk7MB1wRY8wyogV7wjv&#10;c+Of3q4OAWlP24ic9kQOVKP20j6HdxLF/fs9ZV1e8/IXAAAA//8DAFBLAwQUAAYACAAAACEApR99&#10;qtoAAAAEAQAADwAAAGRycy9kb3ducmV2LnhtbEyPzU7DMBCE70i8g7VI3KiTKkFViFNVSD30VsrP&#10;eRsvSSDejWK3DX16XC70stJoRjPflsvJ9epIo++EDaSzBBRxLbbjxsDb6/phAcoHZIu9MBn4IQ/L&#10;6vamxMLKiV/ouAuNiiXsCzTQhjAUWvu6JYd+JgNx9D5ldBiiHBttRzzFctfreZI8aocdx4UWB3pu&#10;qf7eHZyBLl9JSOl9s/76cKmk5+0mP2+Nub+bVk+gAk3hPwwX/IgOVWTay4GtV72B+Ej4uxdvvshA&#10;7Q3kWQa6KvU1fPULAAD//wMAUEsBAi0AFAAGAAgAAAAhALaDOJL+AAAA4QEAABMAAAAAAAAAAAAA&#10;AAAAAAAAAFtDb250ZW50X1R5cGVzXS54bWxQSwECLQAUAAYACAAAACEAOP0h/9YAAACUAQAACwAA&#10;AAAAAAAAAAAAAAAvAQAAX3JlbHMvLnJlbHNQSwECLQAUAAYACAAAACEAkD6F5gkCAAAVBAAADgAA&#10;AAAAAAAAAAAAAAAuAgAAZHJzL2Uyb0RvYy54bWxQSwECLQAUAAYACAAAACEApR99qtoAAAAEAQAA&#10;DwAAAAAAAAAAAAAAAABjBAAAZHJzL2Rvd25yZXYueG1sUEsFBgAAAAAEAAQA8wAAAGoFAAAAAA==&#10;" filled="f" stroked="f">
              <v:fill o:detectmouseclick="t"/>
              <v:textbox style="mso-fit-shape-to-text:t" inset="0,15pt,0,0">
                <w:txbxContent>
                  <w:p w14:paraId="4B1EB0A0" w14:textId="736AB49A"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418CFE" w14:textId="4B64E54C" w:rsidR="005D3FAA" w:rsidRDefault="00391AED">
    <w:r>
      <w:rPr>
        <w:noProof/>
      </w:rPr>
      <mc:AlternateContent>
        <mc:Choice Requires="wps">
          <w:drawing>
            <wp:anchor distT="0" distB="0" distL="0" distR="0" simplePos="0" relativeHeight="251694094" behindDoc="0" locked="0" layoutInCell="1" allowOverlap="1" wp14:anchorId="78BD74F7" wp14:editId="4724B51D">
              <wp:simplePos x="635" y="635"/>
              <wp:positionH relativeFrom="page">
                <wp:align>center</wp:align>
              </wp:positionH>
              <wp:positionV relativeFrom="page">
                <wp:align>top</wp:align>
              </wp:positionV>
              <wp:extent cx="815340" cy="345440"/>
              <wp:effectExtent l="0" t="0" r="3810" b="16510"/>
              <wp:wrapNone/>
              <wp:docPr id="696885009" name="Text Box 5"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1DD628BB" w14:textId="3BE55D5C"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8BD74F7" id="_x0000_t202" coordsize="21600,21600" o:spt="202" path="m,l,21600r21600,l21600,xe">
              <v:stroke joinstyle="miter"/>
              <v:path gradientshapeok="t" o:connecttype="rect"/>
            </v:shapetype>
            <v:shape id="Text Box 5" o:spid="_x0000_s1031" type="#_x0000_t202" alt="[UNCLASSIFIED]" style="position:absolute;margin-left:0;margin-top:0;width:64.2pt;height:27.2pt;z-index:25169409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83cmDQIAABwEAAAOAAAAZHJzL2Uyb0RvYy54bWysU8Fu2zAMvQ/YPwi6L3baZOuMOEXWIsOA&#10;oi2QDj0rshQbkEVBYmJnXz9KjpOt22nYRaZI+pF8fFrc9q1hB+VDA7bk00nOmbISqsbuSv79Zf3h&#10;hrOAwlbCgFUlP6rAb5fv3y06V6grqMFUyjMCsaHoXMlrRFdkWZC1akWYgFOWghp8K5CufpdVXnSE&#10;3prsKs8/Zh34ynmQKgTy3g9Bvkz4WiuJT1oHhcyUnHrDdPp0buOZLRei2Hnh6kae2hD/0EUrGktF&#10;z1D3AgXb++YPqLaRHgJonEhoM9C6kSrNQNNM8zfTbGrhVJqFyAnuTFP4f7Dy8bBxz55h/wV6WmAk&#10;pHOhCOSM8/Tat/FLnTKKE4XHM22qRybJeTOdX88oIil0PZvPyCaU7PKz8wG/KmhZNEruaSuJLHF4&#10;CDikjimxloV1Y0zajLG/OQgzerJLh9HCftuzpir5p7H7LVRHGsrDsO/g5Lqh0g8i4LPwtGDqlkSL&#10;T3RoA13J4WRxVoP/8Td/zCfeKcpZR4IpuSVFc2a+WdpH1FYypp/zeU43P7q3o2H37R2QDKf0IpxM&#10;ZsxDM5raQ/tKcl7FQhQSVlK5kuNo3uGgXHoOUq1WKYlk5AQ+2I2TETrSFbl86V+FdyfCkTb1CKOa&#10;RPGG9yE3/hncao/EflpKpHYg8sQ4STCt9fRcosZ/vaesy6Ne/gQ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GPzdyY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1DD628BB" w14:textId="3BE55D5C"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p>
  <w:p w14:paraId="22CABBA0" w14:textId="77777777" w:rsidR="005D3FAA" w:rsidRDefault="005D3FAA"/>
  <w:p w14:paraId="568CAA50" w14:textId="77777777" w:rsidR="005D3FAA" w:rsidRDefault="005D3FAA"/>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14E5C7" w14:textId="7C45520C" w:rsidR="005D3FAA" w:rsidRPr="00950C6A" w:rsidRDefault="00391AED" w:rsidP="00ED5BDD">
    <w:pPr>
      <w:pStyle w:val="NCEAHeaderFooter"/>
    </w:pPr>
    <w:r>
      <w:rPr>
        <w:noProof/>
      </w:rPr>
      <mc:AlternateContent>
        <mc:Choice Requires="wps">
          <w:drawing>
            <wp:anchor distT="0" distB="0" distL="0" distR="0" simplePos="0" relativeHeight="251695118" behindDoc="0" locked="0" layoutInCell="1" allowOverlap="1" wp14:anchorId="0A698A47" wp14:editId="513683B9">
              <wp:simplePos x="635" y="635"/>
              <wp:positionH relativeFrom="page">
                <wp:align>center</wp:align>
              </wp:positionH>
              <wp:positionV relativeFrom="page">
                <wp:align>top</wp:align>
              </wp:positionV>
              <wp:extent cx="815340" cy="345440"/>
              <wp:effectExtent l="0" t="0" r="3810" b="16510"/>
              <wp:wrapNone/>
              <wp:docPr id="247650874" name="Text Box 6"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773B1DBC" w14:textId="31F0B50D"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A698A47" id="_x0000_t202" coordsize="21600,21600" o:spt="202" path="m,l,21600r21600,l21600,xe">
              <v:stroke joinstyle="miter"/>
              <v:path gradientshapeok="t" o:connecttype="rect"/>
            </v:shapetype>
            <v:shape id="Text Box 6" o:spid="_x0000_s1032" type="#_x0000_t202" alt="[UNCLASSIFIED]" style="position:absolute;margin-left:0;margin-top:0;width:64.2pt;height:27.2pt;z-index:25169511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6NhCDAIAAB0EAAAOAAAAZHJzL2Uyb0RvYy54bWysU8Fu2zAMvQ/YPwi6L3baZGiNOEXWIsOA&#10;oC2QFj0rshQbsERBYmJnXz9KiZOt3WnYRaZI+pF8fJrd9aZle+VDA7bk41HOmbISqsZuS/76svxy&#10;w1lAYSvRglUlP6jA7+afP806V6grqKGtlGcEYkPRuZLXiK7IsiBrZUQYgVOWghq8EUhXv80qLzpC&#10;N212ledfsw585TxIFQJ5H45BPk/4WiuJT1oHhawtOfWG6fTp3MQzm89EsfXC1Y08tSH+oQsjGktF&#10;z1APAgXb+eYDlGmkhwAaRxJMBlo3UqUZaJpx/m6adS2cSrMQOcGdaQr/D1Y+7tfu2TPsv0FPC4yE&#10;dC4UgZxxnl57E7/UKaM4UXg406Z6ZJKcN+Pp9YQikkLXk+mEbELJLj87H/C7AsOiUXJPW0lkif0q&#10;4DF1SIm1LCybtk2bae0fDsKMnuzSYbSw3/Ssqaj7VDi6NlAdaCoPx4UHJ5cN1V6JgM/C04apXVIt&#10;PtGhW+hKDieLsxr8z7/5Yz4RT1HOOlJMyS1JmrP2h6WFRHElY3ybT3O6+cG9GQy7M/dAOhzTk3Ay&#10;mTEP28HUHswb6XkRC1FIWEnlSo6DeY9H6dJ7kGqxSEmkIydwZddORujIVyTzpX8T3p0YR1rVIwxy&#10;EsU74o+58c/gFjsk+tNWLkSeKCcNpr2e3ksU+e/3lHV51fNfAAAA//8DAFBLAwQUAAYACAAAACEA&#10;pR99qtoAAAAEAQAADwAAAGRycy9kb3ducmV2LnhtbEyPzU7DMBCE70i8g7VI3KiTKkFViFNVSD30&#10;VsrPeRsvSSDejWK3DX16XC70stJoRjPflsvJ9epIo++EDaSzBBRxLbbjxsDb6/phAcoHZIu9MBn4&#10;IQ/L6vamxMLKiV/ouAuNiiXsCzTQhjAUWvu6JYd+JgNx9D5ldBiiHBttRzzFctfreZI8aocdx4UW&#10;B3puqf7eHZyBLl9JSOl9s/76cKmk5+0mP2+Nub+bVk+gAk3hPwwX/IgOVWTay4GtV72B+Ej4uxdv&#10;vshA7Q3kWQa6KvU1fPULAAD//wMAUEsBAi0AFAAGAAgAAAAhALaDOJL+AAAA4QEAABMAAAAAAAAA&#10;AAAAAAAAAAAAAFtDb250ZW50X1R5cGVzXS54bWxQSwECLQAUAAYACAAAACEAOP0h/9YAAACUAQAA&#10;CwAAAAAAAAAAAAAAAAAvAQAAX3JlbHMvLnJlbHNQSwECLQAUAAYACAAAACEA5OjYQgwCAAAdBAAA&#10;DgAAAAAAAAAAAAAAAAAuAgAAZHJzL2Uyb0RvYy54bWxQSwECLQAUAAYACAAAACEApR99qtoAAAAE&#10;AQAADwAAAAAAAAAAAAAAAABmBAAAZHJzL2Rvd25yZXYueG1sUEsFBgAAAAAEAAQA8wAAAG0FAAAA&#10;AA==&#10;" filled="f" stroked="f">
              <v:fill o:detectmouseclick="t"/>
              <v:textbox style="mso-fit-shape-to-text:t" inset="0,15pt,0,0">
                <w:txbxContent>
                  <w:p w14:paraId="773B1DBC" w14:textId="31F0B50D"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5D3FAA">
      <w:t>I</w:t>
    </w:r>
    <w:r w:rsidR="005D3FAA" w:rsidRPr="00EB5197">
      <w:t>nternal as</w:t>
    </w:r>
    <w:r w:rsidR="005D3FAA">
      <w:t>sessment resource Languages 3.5B</w:t>
    </w:r>
    <w:r w:rsidR="005D3FAA" w:rsidRPr="00EB5197">
      <w:t xml:space="preserve"> </w:t>
    </w:r>
    <w:r w:rsidR="008C56ED">
      <w:t>v</w:t>
    </w:r>
    <w:r w:rsidR="008236DE">
      <w:t>4</w:t>
    </w:r>
    <w:r w:rsidR="008C56ED">
      <w:t xml:space="preserve"> </w:t>
    </w:r>
    <w:r w:rsidR="005D3FAA">
      <w:t xml:space="preserve">Lea Faka-Tonga for Achievement Standard </w:t>
    </w:r>
    <w:r w:rsidR="005D3FAA">
      <w:rPr>
        <w:snapToGrid w:val="0"/>
      </w:rPr>
      <w:t>91683</w:t>
    </w:r>
  </w:p>
  <w:p w14:paraId="07BFEFB8" w14:textId="77777777" w:rsidR="005D3FAA" w:rsidRPr="00AB75E9" w:rsidRDefault="005D3FAA" w:rsidP="00AD4E5A">
    <w:pPr>
      <w:pStyle w:val="NCEAHeaderFooter"/>
    </w:pPr>
    <w:r>
      <w:t>PAGE FOR TEACHER USE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ACF5C2" w14:textId="7F086F32" w:rsidR="005D3FAA" w:rsidRDefault="00391AED">
    <w:pPr>
      <w:pStyle w:val="Header"/>
      <w:rPr>
        <w:i/>
        <w:sz w:val="20"/>
      </w:rPr>
    </w:pPr>
    <w:r>
      <w:rPr>
        <w:i/>
        <w:noProof/>
        <w:sz w:val="20"/>
      </w:rPr>
      <mc:AlternateContent>
        <mc:Choice Requires="wps">
          <w:drawing>
            <wp:anchor distT="0" distB="0" distL="0" distR="0" simplePos="0" relativeHeight="251693070" behindDoc="0" locked="0" layoutInCell="1" allowOverlap="1" wp14:anchorId="019EBE6A" wp14:editId="1FD114D2">
              <wp:simplePos x="635" y="635"/>
              <wp:positionH relativeFrom="page">
                <wp:align>center</wp:align>
              </wp:positionH>
              <wp:positionV relativeFrom="page">
                <wp:align>top</wp:align>
              </wp:positionV>
              <wp:extent cx="815340" cy="345440"/>
              <wp:effectExtent l="0" t="0" r="3810" b="16510"/>
              <wp:wrapNone/>
              <wp:docPr id="922930713" name="Text Box 4"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15340" cy="345440"/>
                      </a:xfrm>
                      <a:prstGeom prst="rect">
                        <a:avLst/>
                      </a:prstGeom>
                      <a:noFill/>
                      <a:ln>
                        <a:noFill/>
                      </a:ln>
                    </wps:spPr>
                    <wps:txbx>
                      <w:txbxContent>
                        <w:p w14:paraId="6BAA6F15" w14:textId="04745E63"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19EBE6A" id="_x0000_t202" coordsize="21600,21600" o:spt="202" path="m,l,21600r21600,l21600,xe">
              <v:stroke joinstyle="miter"/>
              <v:path gradientshapeok="t" o:connecttype="rect"/>
            </v:shapetype>
            <v:shape id="Text Box 4" o:spid="_x0000_s1035" type="#_x0000_t202" alt="[UNCLASSIFIED]" style="position:absolute;margin-left:0;margin-top:0;width:64.2pt;height:27.2pt;z-index:25169307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MUbDQIAABwEAAAOAAAAZHJzL2Uyb0RvYy54bWysU8Fu2zAMvQ/YPwi6L3bapOiMOEXWIsOA&#10;oC2QDj0rshQbsERBYmJnXz9Kjput22nYRaZI+pF8fFrc9aZlR+VDA7bk00nOmbISqsbuS/79Zf3p&#10;lrOAwlaiBatKflKB3y0/flh0rlBXUENbKc8IxIaicyWvEV2RZUHWyogwAacsBTV4I5Cufp9VXnSE&#10;btrsKs9vsg585TxIFQJ5H4YgXyZ8rZXEJ62DQtaWnHrDdPp07uKZLRei2Hvh6kae2xD/0IURjaWi&#10;b1APAgU7+OYPKNNIDwE0TiSYDLRupEoz0DTT/N0021o4lWYhcoJ7oyn8P1j5eNy6Z8+w/wI9LTAS&#10;0rlQBHLGeXrtTfxSp4ziROHpjTbVI5PkvJ3Or2cUkRS6ns1nZBNKdvnZ+YBfFRgWjZJ72koiSxw3&#10;AYfUMSXWsrBu2jZtprW/OQgzerJLh9HCftezpir5zdj9DqoTDeVh2Hdwct1Q6Y0I+Cw8LZi6JdHi&#10;Ex26ha7kcLY4q8H/+Js/5hPvFOWsI8GU3JKiOWu/WdpH1FYypp/zeU43P7p3o2EP5h5IhlN6EU4m&#10;M+ZhO5rag3klOa9iIQoJK6lcyXE073FQLj0HqVarlEQycgI3dutkhI50RS5f+lfh3ZlwpE09wqgm&#10;UbzjfciNfwa3OiCxn5YSqR2IPDNOEkxrPT+XqPFf7ynr8qiXPwEAAP//AwBQSwMEFAAGAAgAAAAh&#10;AKUffaraAAAABAEAAA8AAABkcnMvZG93bnJldi54bWxMj81OwzAQhO9IvIO1SNyokypBVYhTVUg9&#10;9FbKz3kbL0kg3o1itw19elwu9LLSaEYz35bLyfXqSKPvhA2kswQUcS2248bA2+v6YQHKB2SLvTAZ&#10;+CEPy+r2psTCyolf6LgLjYol7As00IYwFFr7uiWHfiYDcfQ+ZXQYohwbbUc8xXLX63mSPGqHHceF&#10;Fgd6bqn+3h2cgS5fSUjpfbP++nCppOftJj9vjbm/m1ZPoAJN4T8MF/yIDlVk2suBrVe9gfhI+LsX&#10;b77IQO0N5FkGuir1NXz1CwAA//8DAFBLAQItABQABgAIAAAAIQC2gziS/gAAAOEBAAATAAAAAAAA&#10;AAAAAAAAAAAAAABbQ29udGVudF9UeXBlc10ueG1sUEsBAi0AFAAGAAgAAAAhADj9If/WAAAAlAEA&#10;AAsAAAAAAAAAAAAAAAAALwEAAF9yZWxzLy5yZWxzUEsBAi0AFAAGAAgAAAAhAA5MxRsNAgAAHAQA&#10;AA4AAAAAAAAAAAAAAAAALgIAAGRycy9lMm9Eb2MueG1sUEsBAi0AFAAGAAgAAAAhAKUffaraAAAA&#10;BAEAAA8AAAAAAAAAAAAAAAAAZwQAAGRycy9kb3ducmV2LnhtbFBLBQYAAAAABAAEAPMAAABuBQAA&#10;AAA=&#10;" filled="f" stroked="f">
              <v:fill o:detectmouseclick="t"/>
              <v:textbox style="mso-fit-shape-to-text:t" inset="0,15pt,0,0">
                <w:txbxContent>
                  <w:p w14:paraId="6BAA6F15" w14:textId="04745E63" w:rsidR="00391AED" w:rsidRPr="00391AED" w:rsidRDefault="00391AED" w:rsidP="00391AED">
                    <w:pPr>
                      <w:rPr>
                        <w:rFonts w:ascii="Calibri" w:eastAsia="Calibri" w:hAnsi="Calibri" w:cs="Calibri"/>
                        <w:noProof/>
                        <w:color w:val="000000"/>
                        <w:sz w:val="20"/>
                        <w:szCs w:val="20"/>
                      </w:rPr>
                    </w:pPr>
                    <w:r w:rsidRPr="00391AED">
                      <w:rPr>
                        <w:rFonts w:ascii="Calibri" w:eastAsia="Calibri" w:hAnsi="Calibri" w:cs="Calibri"/>
                        <w:noProof/>
                        <w:color w:val="000000"/>
                        <w:sz w:val="20"/>
                        <w:szCs w:val="20"/>
                      </w:rPr>
                      <w:t>[UNCLASSIFIED]</w:t>
                    </w:r>
                  </w:p>
                </w:txbxContent>
              </v:textbox>
              <w10:wrap anchorx="page" anchory="page"/>
            </v:shape>
          </w:pict>
        </mc:Fallback>
      </mc:AlternateContent>
    </w:r>
    <w:r w:rsidR="005D3FAA">
      <w:rPr>
        <w:i/>
        <w:sz w:val="20"/>
      </w:rPr>
      <w:t>JO-</w:t>
    </w:r>
    <w:proofErr w:type="spellStart"/>
    <w:r w:rsidR="005D3FAA">
      <w:rPr>
        <w:i/>
        <w:sz w:val="20"/>
      </w:rPr>
      <w:t>Cont</w:t>
    </w:r>
    <w:proofErr w:type="spellEnd"/>
    <w:r w:rsidR="005D3FAA">
      <w:rPr>
        <w:i/>
        <w:sz w:val="20"/>
      </w:rPr>
      <w:t xml:space="preserve"> version 1 Apr 13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76F5939"/>
    <w:multiLevelType w:val="hybridMultilevel"/>
    <w:tmpl w:val="0F3EFF00"/>
    <w:lvl w:ilvl="0" w:tplc="466871DE">
      <w:start w:val="1"/>
      <w:numFmt w:val="bullet"/>
      <w:lvlText w:val="·"/>
      <w:lvlJc w:val="left"/>
      <w:pPr>
        <w:ind w:left="720" w:hanging="360"/>
      </w:pPr>
      <w:rPr>
        <w:rFonts w:ascii="Symbol" w:hAnsi="Symbol" w:hint="default"/>
      </w:rPr>
    </w:lvl>
    <w:lvl w:ilvl="1" w:tplc="BDB2E546">
      <w:start w:val="1"/>
      <w:numFmt w:val="bullet"/>
      <w:lvlText w:val="o"/>
      <w:lvlJc w:val="left"/>
      <w:pPr>
        <w:ind w:left="1440" w:hanging="360"/>
      </w:pPr>
      <w:rPr>
        <w:rFonts w:ascii="Courier New" w:hAnsi="Courier New" w:hint="default"/>
      </w:rPr>
    </w:lvl>
    <w:lvl w:ilvl="2" w:tplc="55D05C74">
      <w:start w:val="1"/>
      <w:numFmt w:val="bullet"/>
      <w:lvlText w:val=""/>
      <w:lvlJc w:val="left"/>
      <w:pPr>
        <w:ind w:left="2160" w:hanging="360"/>
      </w:pPr>
      <w:rPr>
        <w:rFonts w:ascii="Wingdings" w:hAnsi="Wingdings" w:hint="default"/>
      </w:rPr>
    </w:lvl>
    <w:lvl w:ilvl="3" w:tplc="3BF45084">
      <w:start w:val="1"/>
      <w:numFmt w:val="bullet"/>
      <w:lvlText w:val=""/>
      <w:lvlJc w:val="left"/>
      <w:pPr>
        <w:ind w:left="2880" w:hanging="360"/>
      </w:pPr>
      <w:rPr>
        <w:rFonts w:ascii="Symbol" w:hAnsi="Symbol" w:hint="default"/>
      </w:rPr>
    </w:lvl>
    <w:lvl w:ilvl="4" w:tplc="5F98D04C">
      <w:start w:val="1"/>
      <w:numFmt w:val="bullet"/>
      <w:lvlText w:val="o"/>
      <w:lvlJc w:val="left"/>
      <w:pPr>
        <w:ind w:left="3600" w:hanging="360"/>
      </w:pPr>
      <w:rPr>
        <w:rFonts w:ascii="Courier New" w:hAnsi="Courier New" w:hint="default"/>
      </w:rPr>
    </w:lvl>
    <w:lvl w:ilvl="5" w:tplc="9AE83D1E">
      <w:start w:val="1"/>
      <w:numFmt w:val="bullet"/>
      <w:lvlText w:val=""/>
      <w:lvlJc w:val="left"/>
      <w:pPr>
        <w:ind w:left="4320" w:hanging="360"/>
      </w:pPr>
      <w:rPr>
        <w:rFonts w:ascii="Wingdings" w:hAnsi="Wingdings" w:hint="default"/>
      </w:rPr>
    </w:lvl>
    <w:lvl w:ilvl="6" w:tplc="027C8D50">
      <w:start w:val="1"/>
      <w:numFmt w:val="bullet"/>
      <w:lvlText w:val=""/>
      <w:lvlJc w:val="left"/>
      <w:pPr>
        <w:ind w:left="5040" w:hanging="360"/>
      </w:pPr>
      <w:rPr>
        <w:rFonts w:ascii="Symbol" w:hAnsi="Symbol" w:hint="default"/>
      </w:rPr>
    </w:lvl>
    <w:lvl w:ilvl="7" w:tplc="D806E2A2">
      <w:start w:val="1"/>
      <w:numFmt w:val="bullet"/>
      <w:lvlText w:val="o"/>
      <w:lvlJc w:val="left"/>
      <w:pPr>
        <w:ind w:left="5760" w:hanging="360"/>
      </w:pPr>
      <w:rPr>
        <w:rFonts w:ascii="Courier New" w:hAnsi="Courier New" w:hint="default"/>
      </w:rPr>
    </w:lvl>
    <w:lvl w:ilvl="8" w:tplc="DE32B0DA">
      <w:start w:val="1"/>
      <w:numFmt w:val="bullet"/>
      <w:lvlText w:val=""/>
      <w:lvlJc w:val="left"/>
      <w:pPr>
        <w:ind w:left="6480" w:hanging="360"/>
      </w:pPr>
      <w:rPr>
        <w:rFonts w:ascii="Wingdings" w:hAnsi="Wingdings" w:hint="default"/>
      </w:rPr>
    </w:lvl>
  </w:abstractNum>
  <w:abstractNum w:abstractNumId="1" w15:restartNumberingAfterBreak="0">
    <w:nsid w:val="2C2B26BC"/>
    <w:multiLevelType w:val="singleLevel"/>
    <w:tmpl w:val="77F20EE0"/>
    <w:lvl w:ilvl="0">
      <w:start w:val="1"/>
      <w:numFmt w:val="bullet"/>
      <w:pStyle w:val="NCEAtablebullet"/>
      <w:lvlText w:val=""/>
      <w:lvlJc w:val="left"/>
      <w:pPr>
        <w:tabs>
          <w:tab w:val="num" w:pos="0"/>
        </w:tabs>
        <w:ind w:left="-340" w:firstLine="340"/>
      </w:pPr>
      <w:rPr>
        <w:rFonts w:ascii="Symbol" w:hAnsi="Symbol" w:hint="default"/>
        <w:sz w:val="16"/>
      </w:rPr>
    </w:lvl>
  </w:abstractNum>
  <w:abstractNum w:abstractNumId="2" w15:restartNumberingAfterBreak="0">
    <w:nsid w:val="36F17ECB"/>
    <w:multiLevelType w:val="hybridMultilevel"/>
    <w:tmpl w:val="6D6EB836"/>
    <w:lvl w:ilvl="0" w:tplc="FC7E2A38">
      <w:start w:val="1"/>
      <w:numFmt w:val="decimal"/>
      <w:pStyle w:val="NCEAnumbers"/>
      <w:lvlText w:val="%1."/>
      <w:lvlJc w:val="left"/>
      <w:pPr>
        <w:tabs>
          <w:tab w:val="num" w:pos="360"/>
        </w:tabs>
        <w:ind w:left="360" w:hanging="360"/>
      </w:pPr>
      <w:rPr>
        <w:rFonts w:hint="default"/>
        <w:sz w:val="22"/>
      </w:rPr>
    </w:lvl>
    <w:lvl w:ilvl="1" w:tplc="00030809">
      <w:start w:val="1"/>
      <w:numFmt w:val="bullet"/>
      <w:lvlText w:val="o"/>
      <w:lvlJc w:val="left"/>
      <w:pPr>
        <w:tabs>
          <w:tab w:val="num" w:pos="1503"/>
        </w:tabs>
        <w:ind w:left="1503" w:hanging="360"/>
      </w:pPr>
      <w:rPr>
        <w:rFonts w:ascii="Courier New" w:hAnsi="Courier New" w:hint="default"/>
      </w:rPr>
    </w:lvl>
    <w:lvl w:ilvl="2" w:tplc="00050809" w:tentative="1">
      <w:start w:val="1"/>
      <w:numFmt w:val="bullet"/>
      <w:lvlText w:val=""/>
      <w:lvlJc w:val="left"/>
      <w:pPr>
        <w:tabs>
          <w:tab w:val="num" w:pos="2223"/>
        </w:tabs>
        <w:ind w:left="2223" w:hanging="360"/>
      </w:pPr>
      <w:rPr>
        <w:rFonts w:ascii="Wingdings" w:hAnsi="Wingdings" w:hint="default"/>
      </w:rPr>
    </w:lvl>
    <w:lvl w:ilvl="3" w:tplc="00010809" w:tentative="1">
      <w:start w:val="1"/>
      <w:numFmt w:val="bullet"/>
      <w:lvlText w:val=""/>
      <w:lvlJc w:val="left"/>
      <w:pPr>
        <w:tabs>
          <w:tab w:val="num" w:pos="2943"/>
        </w:tabs>
        <w:ind w:left="2943" w:hanging="360"/>
      </w:pPr>
      <w:rPr>
        <w:rFonts w:ascii="Symbol" w:hAnsi="Symbol" w:hint="default"/>
      </w:rPr>
    </w:lvl>
    <w:lvl w:ilvl="4" w:tplc="00030809" w:tentative="1">
      <w:start w:val="1"/>
      <w:numFmt w:val="bullet"/>
      <w:lvlText w:val="o"/>
      <w:lvlJc w:val="left"/>
      <w:pPr>
        <w:tabs>
          <w:tab w:val="num" w:pos="3663"/>
        </w:tabs>
        <w:ind w:left="3663" w:hanging="360"/>
      </w:pPr>
      <w:rPr>
        <w:rFonts w:ascii="Courier New" w:hAnsi="Courier New" w:hint="default"/>
      </w:rPr>
    </w:lvl>
    <w:lvl w:ilvl="5" w:tplc="00050809" w:tentative="1">
      <w:start w:val="1"/>
      <w:numFmt w:val="bullet"/>
      <w:lvlText w:val=""/>
      <w:lvlJc w:val="left"/>
      <w:pPr>
        <w:tabs>
          <w:tab w:val="num" w:pos="4383"/>
        </w:tabs>
        <w:ind w:left="4383" w:hanging="360"/>
      </w:pPr>
      <w:rPr>
        <w:rFonts w:ascii="Wingdings" w:hAnsi="Wingdings" w:hint="default"/>
      </w:rPr>
    </w:lvl>
    <w:lvl w:ilvl="6" w:tplc="00010809" w:tentative="1">
      <w:start w:val="1"/>
      <w:numFmt w:val="bullet"/>
      <w:lvlText w:val=""/>
      <w:lvlJc w:val="left"/>
      <w:pPr>
        <w:tabs>
          <w:tab w:val="num" w:pos="5103"/>
        </w:tabs>
        <w:ind w:left="5103" w:hanging="360"/>
      </w:pPr>
      <w:rPr>
        <w:rFonts w:ascii="Symbol" w:hAnsi="Symbol" w:hint="default"/>
      </w:rPr>
    </w:lvl>
    <w:lvl w:ilvl="7" w:tplc="00030809" w:tentative="1">
      <w:start w:val="1"/>
      <w:numFmt w:val="bullet"/>
      <w:lvlText w:val="o"/>
      <w:lvlJc w:val="left"/>
      <w:pPr>
        <w:tabs>
          <w:tab w:val="num" w:pos="5823"/>
        </w:tabs>
        <w:ind w:left="5823" w:hanging="360"/>
      </w:pPr>
      <w:rPr>
        <w:rFonts w:ascii="Courier New" w:hAnsi="Courier New" w:hint="default"/>
      </w:rPr>
    </w:lvl>
    <w:lvl w:ilvl="8" w:tplc="00050809" w:tentative="1">
      <w:start w:val="1"/>
      <w:numFmt w:val="bullet"/>
      <w:lvlText w:val=""/>
      <w:lvlJc w:val="left"/>
      <w:pPr>
        <w:tabs>
          <w:tab w:val="num" w:pos="6543"/>
        </w:tabs>
        <w:ind w:left="6543" w:hanging="360"/>
      </w:pPr>
      <w:rPr>
        <w:rFonts w:ascii="Wingdings" w:hAnsi="Wingdings" w:hint="default"/>
      </w:rPr>
    </w:lvl>
  </w:abstractNum>
  <w:abstractNum w:abstractNumId="3" w15:restartNumberingAfterBreak="0">
    <w:nsid w:val="4C0C98E2"/>
    <w:multiLevelType w:val="hybridMultilevel"/>
    <w:tmpl w:val="52DE7C9E"/>
    <w:lvl w:ilvl="0" w:tplc="175EEA40">
      <w:start w:val="1"/>
      <w:numFmt w:val="bullet"/>
      <w:lvlText w:val="·"/>
      <w:lvlJc w:val="left"/>
      <w:pPr>
        <w:ind w:left="720" w:hanging="360"/>
      </w:pPr>
      <w:rPr>
        <w:rFonts w:ascii="Symbol" w:hAnsi="Symbol" w:hint="default"/>
      </w:rPr>
    </w:lvl>
    <w:lvl w:ilvl="1" w:tplc="53CC3BBC">
      <w:start w:val="1"/>
      <w:numFmt w:val="bullet"/>
      <w:lvlText w:val="o"/>
      <w:lvlJc w:val="left"/>
      <w:pPr>
        <w:ind w:left="1440" w:hanging="360"/>
      </w:pPr>
      <w:rPr>
        <w:rFonts w:ascii="Courier New" w:hAnsi="Courier New" w:hint="default"/>
      </w:rPr>
    </w:lvl>
    <w:lvl w:ilvl="2" w:tplc="2EDE4E5E">
      <w:start w:val="1"/>
      <w:numFmt w:val="bullet"/>
      <w:lvlText w:val=""/>
      <w:lvlJc w:val="left"/>
      <w:pPr>
        <w:ind w:left="2160" w:hanging="360"/>
      </w:pPr>
      <w:rPr>
        <w:rFonts w:ascii="Wingdings" w:hAnsi="Wingdings" w:hint="default"/>
      </w:rPr>
    </w:lvl>
    <w:lvl w:ilvl="3" w:tplc="DCD2243E">
      <w:start w:val="1"/>
      <w:numFmt w:val="bullet"/>
      <w:lvlText w:val=""/>
      <w:lvlJc w:val="left"/>
      <w:pPr>
        <w:ind w:left="2880" w:hanging="360"/>
      </w:pPr>
      <w:rPr>
        <w:rFonts w:ascii="Symbol" w:hAnsi="Symbol" w:hint="default"/>
      </w:rPr>
    </w:lvl>
    <w:lvl w:ilvl="4" w:tplc="E90029F0">
      <w:start w:val="1"/>
      <w:numFmt w:val="bullet"/>
      <w:lvlText w:val="o"/>
      <w:lvlJc w:val="left"/>
      <w:pPr>
        <w:ind w:left="3600" w:hanging="360"/>
      </w:pPr>
      <w:rPr>
        <w:rFonts w:ascii="Courier New" w:hAnsi="Courier New" w:hint="default"/>
      </w:rPr>
    </w:lvl>
    <w:lvl w:ilvl="5" w:tplc="65E6C55C">
      <w:start w:val="1"/>
      <w:numFmt w:val="bullet"/>
      <w:lvlText w:val=""/>
      <w:lvlJc w:val="left"/>
      <w:pPr>
        <w:ind w:left="4320" w:hanging="360"/>
      </w:pPr>
      <w:rPr>
        <w:rFonts w:ascii="Wingdings" w:hAnsi="Wingdings" w:hint="default"/>
      </w:rPr>
    </w:lvl>
    <w:lvl w:ilvl="6" w:tplc="EC9E2458">
      <w:start w:val="1"/>
      <w:numFmt w:val="bullet"/>
      <w:lvlText w:val=""/>
      <w:lvlJc w:val="left"/>
      <w:pPr>
        <w:ind w:left="5040" w:hanging="360"/>
      </w:pPr>
      <w:rPr>
        <w:rFonts w:ascii="Symbol" w:hAnsi="Symbol" w:hint="default"/>
      </w:rPr>
    </w:lvl>
    <w:lvl w:ilvl="7" w:tplc="BAA26BDC">
      <w:start w:val="1"/>
      <w:numFmt w:val="bullet"/>
      <w:lvlText w:val="o"/>
      <w:lvlJc w:val="left"/>
      <w:pPr>
        <w:ind w:left="5760" w:hanging="360"/>
      </w:pPr>
      <w:rPr>
        <w:rFonts w:ascii="Courier New" w:hAnsi="Courier New" w:hint="default"/>
      </w:rPr>
    </w:lvl>
    <w:lvl w:ilvl="8" w:tplc="51E08CE6">
      <w:start w:val="1"/>
      <w:numFmt w:val="bullet"/>
      <w:lvlText w:val=""/>
      <w:lvlJc w:val="left"/>
      <w:pPr>
        <w:ind w:left="6480" w:hanging="360"/>
      </w:pPr>
      <w:rPr>
        <w:rFonts w:ascii="Wingdings" w:hAnsi="Wingdings" w:hint="default"/>
      </w:rPr>
    </w:lvl>
  </w:abstractNum>
  <w:abstractNum w:abstractNumId="4" w15:restartNumberingAfterBreak="0">
    <w:nsid w:val="592B165F"/>
    <w:multiLevelType w:val="hybridMultilevel"/>
    <w:tmpl w:val="0CE647E8"/>
    <w:lvl w:ilvl="0" w:tplc="04090001">
      <w:start w:val="1"/>
      <w:numFmt w:val="bullet"/>
      <w:pStyle w:val="NCEABulletssub"/>
      <w:lvlText w:val="–"/>
      <w:lvlJc w:val="left"/>
      <w:pPr>
        <w:tabs>
          <w:tab w:val="num" w:pos="0"/>
        </w:tabs>
      </w:pPr>
      <w:rPr>
        <w:rFonts w:ascii="Arial" w:hAnsi="Aria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5E7B98C1"/>
    <w:multiLevelType w:val="hybridMultilevel"/>
    <w:tmpl w:val="B08A303A"/>
    <w:lvl w:ilvl="0" w:tplc="6EB6C7A2">
      <w:start w:val="1"/>
      <w:numFmt w:val="bullet"/>
      <w:lvlText w:val="·"/>
      <w:lvlJc w:val="left"/>
      <w:pPr>
        <w:ind w:left="720" w:hanging="360"/>
      </w:pPr>
      <w:rPr>
        <w:rFonts w:ascii="Symbol" w:hAnsi="Symbol" w:hint="default"/>
      </w:rPr>
    </w:lvl>
    <w:lvl w:ilvl="1" w:tplc="1602C7CC">
      <w:start w:val="1"/>
      <w:numFmt w:val="bullet"/>
      <w:lvlText w:val="o"/>
      <w:lvlJc w:val="left"/>
      <w:pPr>
        <w:ind w:left="1440" w:hanging="360"/>
      </w:pPr>
      <w:rPr>
        <w:rFonts w:ascii="Courier New" w:hAnsi="Courier New" w:hint="default"/>
      </w:rPr>
    </w:lvl>
    <w:lvl w:ilvl="2" w:tplc="67604940">
      <w:start w:val="1"/>
      <w:numFmt w:val="bullet"/>
      <w:lvlText w:val=""/>
      <w:lvlJc w:val="left"/>
      <w:pPr>
        <w:ind w:left="2160" w:hanging="360"/>
      </w:pPr>
      <w:rPr>
        <w:rFonts w:ascii="Wingdings" w:hAnsi="Wingdings" w:hint="default"/>
      </w:rPr>
    </w:lvl>
    <w:lvl w:ilvl="3" w:tplc="AB1A8E3A">
      <w:start w:val="1"/>
      <w:numFmt w:val="bullet"/>
      <w:lvlText w:val=""/>
      <w:lvlJc w:val="left"/>
      <w:pPr>
        <w:ind w:left="2880" w:hanging="360"/>
      </w:pPr>
      <w:rPr>
        <w:rFonts w:ascii="Symbol" w:hAnsi="Symbol" w:hint="default"/>
      </w:rPr>
    </w:lvl>
    <w:lvl w:ilvl="4" w:tplc="EA601934">
      <w:start w:val="1"/>
      <w:numFmt w:val="bullet"/>
      <w:lvlText w:val="o"/>
      <w:lvlJc w:val="left"/>
      <w:pPr>
        <w:ind w:left="3600" w:hanging="360"/>
      </w:pPr>
      <w:rPr>
        <w:rFonts w:ascii="Courier New" w:hAnsi="Courier New" w:hint="default"/>
      </w:rPr>
    </w:lvl>
    <w:lvl w:ilvl="5" w:tplc="41027546">
      <w:start w:val="1"/>
      <w:numFmt w:val="bullet"/>
      <w:lvlText w:val=""/>
      <w:lvlJc w:val="left"/>
      <w:pPr>
        <w:ind w:left="4320" w:hanging="360"/>
      </w:pPr>
      <w:rPr>
        <w:rFonts w:ascii="Wingdings" w:hAnsi="Wingdings" w:hint="default"/>
      </w:rPr>
    </w:lvl>
    <w:lvl w:ilvl="6" w:tplc="768A1230">
      <w:start w:val="1"/>
      <w:numFmt w:val="bullet"/>
      <w:lvlText w:val=""/>
      <w:lvlJc w:val="left"/>
      <w:pPr>
        <w:ind w:left="5040" w:hanging="360"/>
      </w:pPr>
      <w:rPr>
        <w:rFonts w:ascii="Symbol" w:hAnsi="Symbol" w:hint="default"/>
      </w:rPr>
    </w:lvl>
    <w:lvl w:ilvl="7" w:tplc="FB7EB468">
      <w:start w:val="1"/>
      <w:numFmt w:val="bullet"/>
      <w:lvlText w:val="o"/>
      <w:lvlJc w:val="left"/>
      <w:pPr>
        <w:ind w:left="5760" w:hanging="360"/>
      </w:pPr>
      <w:rPr>
        <w:rFonts w:ascii="Courier New" w:hAnsi="Courier New" w:hint="default"/>
      </w:rPr>
    </w:lvl>
    <w:lvl w:ilvl="8" w:tplc="8E4EAF10">
      <w:start w:val="1"/>
      <w:numFmt w:val="bullet"/>
      <w:lvlText w:val=""/>
      <w:lvlJc w:val="left"/>
      <w:pPr>
        <w:ind w:left="6480" w:hanging="360"/>
      </w:pPr>
      <w:rPr>
        <w:rFonts w:ascii="Wingdings" w:hAnsi="Wingdings" w:hint="default"/>
      </w:rPr>
    </w:lvl>
  </w:abstractNum>
  <w:abstractNum w:abstractNumId="6" w15:restartNumberingAfterBreak="0">
    <w:nsid w:val="68DF5567"/>
    <w:multiLevelType w:val="hybridMultilevel"/>
    <w:tmpl w:val="8BE8C7CA"/>
    <w:lvl w:ilvl="0" w:tplc="2FFEA808">
      <w:start w:val="1"/>
      <w:numFmt w:val="bullet"/>
      <w:lvlText w:val="·"/>
      <w:lvlJc w:val="left"/>
      <w:pPr>
        <w:ind w:left="720" w:hanging="360"/>
      </w:pPr>
      <w:rPr>
        <w:rFonts w:ascii="Symbol" w:hAnsi="Symbol" w:hint="default"/>
      </w:rPr>
    </w:lvl>
    <w:lvl w:ilvl="1" w:tplc="D2F0FAC6">
      <w:start w:val="1"/>
      <w:numFmt w:val="bullet"/>
      <w:lvlText w:val="o"/>
      <w:lvlJc w:val="left"/>
      <w:pPr>
        <w:ind w:left="1440" w:hanging="360"/>
      </w:pPr>
      <w:rPr>
        <w:rFonts w:ascii="Courier New" w:hAnsi="Courier New" w:hint="default"/>
      </w:rPr>
    </w:lvl>
    <w:lvl w:ilvl="2" w:tplc="04DE2202">
      <w:start w:val="1"/>
      <w:numFmt w:val="bullet"/>
      <w:lvlText w:val=""/>
      <w:lvlJc w:val="left"/>
      <w:pPr>
        <w:ind w:left="2160" w:hanging="360"/>
      </w:pPr>
      <w:rPr>
        <w:rFonts w:ascii="Wingdings" w:hAnsi="Wingdings" w:hint="default"/>
      </w:rPr>
    </w:lvl>
    <w:lvl w:ilvl="3" w:tplc="302EAFD4">
      <w:start w:val="1"/>
      <w:numFmt w:val="bullet"/>
      <w:lvlText w:val=""/>
      <w:lvlJc w:val="left"/>
      <w:pPr>
        <w:ind w:left="2880" w:hanging="360"/>
      </w:pPr>
      <w:rPr>
        <w:rFonts w:ascii="Symbol" w:hAnsi="Symbol" w:hint="default"/>
      </w:rPr>
    </w:lvl>
    <w:lvl w:ilvl="4" w:tplc="CF64EBF4">
      <w:start w:val="1"/>
      <w:numFmt w:val="bullet"/>
      <w:lvlText w:val="o"/>
      <w:lvlJc w:val="left"/>
      <w:pPr>
        <w:ind w:left="3600" w:hanging="360"/>
      </w:pPr>
      <w:rPr>
        <w:rFonts w:ascii="Courier New" w:hAnsi="Courier New" w:hint="default"/>
      </w:rPr>
    </w:lvl>
    <w:lvl w:ilvl="5" w:tplc="90D01E48">
      <w:start w:val="1"/>
      <w:numFmt w:val="bullet"/>
      <w:lvlText w:val=""/>
      <w:lvlJc w:val="left"/>
      <w:pPr>
        <w:ind w:left="4320" w:hanging="360"/>
      </w:pPr>
      <w:rPr>
        <w:rFonts w:ascii="Wingdings" w:hAnsi="Wingdings" w:hint="default"/>
      </w:rPr>
    </w:lvl>
    <w:lvl w:ilvl="6" w:tplc="186C54AE">
      <w:start w:val="1"/>
      <w:numFmt w:val="bullet"/>
      <w:lvlText w:val=""/>
      <w:lvlJc w:val="left"/>
      <w:pPr>
        <w:ind w:left="5040" w:hanging="360"/>
      </w:pPr>
      <w:rPr>
        <w:rFonts w:ascii="Symbol" w:hAnsi="Symbol" w:hint="default"/>
      </w:rPr>
    </w:lvl>
    <w:lvl w:ilvl="7" w:tplc="23C45CF8">
      <w:start w:val="1"/>
      <w:numFmt w:val="bullet"/>
      <w:lvlText w:val="o"/>
      <w:lvlJc w:val="left"/>
      <w:pPr>
        <w:ind w:left="5760" w:hanging="360"/>
      </w:pPr>
      <w:rPr>
        <w:rFonts w:ascii="Courier New" w:hAnsi="Courier New" w:hint="default"/>
      </w:rPr>
    </w:lvl>
    <w:lvl w:ilvl="8" w:tplc="F274F1CA">
      <w:start w:val="1"/>
      <w:numFmt w:val="bullet"/>
      <w:lvlText w:val=""/>
      <w:lvlJc w:val="left"/>
      <w:pPr>
        <w:ind w:left="6480" w:hanging="360"/>
      </w:pPr>
      <w:rPr>
        <w:rFonts w:ascii="Wingdings" w:hAnsi="Wingdings" w:hint="default"/>
      </w:rPr>
    </w:lvl>
  </w:abstractNum>
  <w:abstractNum w:abstractNumId="7" w15:restartNumberingAfterBreak="0">
    <w:nsid w:val="6E9C3D2D"/>
    <w:multiLevelType w:val="hybridMultilevel"/>
    <w:tmpl w:val="06066910"/>
    <w:lvl w:ilvl="0" w:tplc="EDAA4A18">
      <w:start w:val="1"/>
      <w:numFmt w:val="bullet"/>
      <w:lvlText w:val="·"/>
      <w:lvlJc w:val="left"/>
      <w:pPr>
        <w:ind w:left="720" w:hanging="360"/>
      </w:pPr>
      <w:rPr>
        <w:rFonts w:ascii="Symbol" w:hAnsi="Symbol" w:hint="default"/>
      </w:rPr>
    </w:lvl>
    <w:lvl w:ilvl="1" w:tplc="D0FCF130">
      <w:start w:val="1"/>
      <w:numFmt w:val="bullet"/>
      <w:lvlText w:val="o"/>
      <w:lvlJc w:val="left"/>
      <w:pPr>
        <w:ind w:left="1440" w:hanging="360"/>
      </w:pPr>
      <w:rPr>
        <w:rFonts w:ascii="Courier New" w:hAnsi="Courier New" w:hint="default"/>
      </w:rPr>
    </w:lvl>
    <w:lvl w:ilvl="2" w:tplc="5CF0FAF8">
      <w:start w:val="1"/>
      <w:numFmt w:val="bullet"/>
      <w:lvlText w:val=""/>
      <w:lvlJc w:val="left"/>
      <w:pPr>
        <w:ind w:left="2160" w:hanging="360"/>
      </w:pPr>
      <w:rPr>
        <w:rFonts w:ascii="Wingdings" w:hAnsi="Wingdings" w:hint="default"/>
      </w:rPr>
    </w:lvl>
    <w:lvl w:ilvl="3" w:tplc="B3DEC124">
      <w:start w:val="1"/>
      <w:numFmt w:val="bullet"/>
      <w:lvlText w:val=""/>
      <w:lvlJc w:val="left"/>
      <w:pPr>
        <w:ind w:left="2880" w:hanging="360"/>
      </w:pPr>
      <w:rPr>
        <w:rFonts w:ascii="Symbol" w:hAnsi="Symbol" w:hint="default"/>
      </w:rPr>
    </w:lvl>
    <w:lvl w:ilvl="4" w:tplc="04404ED2">
      <w:start w:val="1"/>
      <w:numFmt w:val="bullet"/>
      <w:lvlText w:val="o"/>
      <w:lvlJc w:val="left"/>
      <w:pPr>
        <w:ind w:left="3600" w:hanging="360"/>
      </w:pPr>
      <w:rPr>
        <w:rFonts w:ascii="Courier New" w:hAnsi="Courier New" w:hint="default"/>
      </w:rPr>
    </w:lvl>
    <w:lvl w:ilvl="5" w:tplc="4AD8CFB6">
      <w:start w:val="1"/>
      <w:numFmt w:val="bullet"/>
      <w:lvlText w:val=""/>
      <w:lvlJc w:val="left"/>
      <w:pPr>
        <w:ind w:left="4320" w:hanging="360"/>
      </w:pPr>
      <w:rPr>
        <w:rFonts w:ascii="Wingdings" w:hAnsi="Wingdings" w:hint="default"/>
      </w:rPr>
    </w:lvl>
    <w:lvl w:ilvl="6" w:tplc="FF82B9FA">
      <w:start w:val="1"/>
      <w:numFmt w:val="bullet"/>
      <w:lvlText w:val=""/>
      <w:lvlJc w:val="left"/>
      <w:pPr>
        <w:ind w:left="5040" w:hanging="360"/>
      </w:pPr>
      <w:rPr>
        <w:rFonts w:ascii="Symbol" w:hAnsi="Symbol" w:hint="default"/>
      </w:rPr>
    </w:lvl>
    <w:lvl w:ilvl="7" w:tplc="56B4B546">
      <w:start w:val="1"/>
      <w:numFmt w:val="bullet"/>
      <w:lvlText w:val="o"/>
      <w:lvlJc w:val="left"/>
      <w:pPr>
        <w:ind w:left="5760" w:hanging="360"/>
      </w:pPr>
      <w:rPr>
        <w:rFonts w:ascii="Courier New" w:hAnsi="Courier New" w:hint="default"/>
      </w:rPr>
    </w:lvl>
    <w:lvl w:ilvl="8" w:tplc="B3706F7A">
      <w:start w:val="1"/>
      <w:numFmt w:val="bullet"/>
      <w:lvlText w:val=""/>
      <w:lvlJc w:val="left"/>
      <w:pPr>
        <w:ind w:left="6480" w:hanging="360"/>
      </w:pPr>
      <w:rPr>
        <w:rFonts w:ascii="Wingdings" w:hAnsi="Wingdings" w:hint="default"/>
      </w:rPr>
    </w:lvl>
  </w:abstractNum>
  <w:abstractNum w:abstractNumId="8" w15:restartNumberingAfterBreak="0">
    <w:nsid w:val="6F1962FB"/>
    <w:multiLevelType w:val="hybridMultilevel"/>
    <w:tmpl w:val="A336C51A"/>
    <w:lvl w:ilvl="0" w:tplc="15CA2620">
      <w:start w:val="1"/>
      <w:numFmt w:val="bullet"/>
      <w:pStyle w:val="NCEAbullets"/>
      <w:lvlText w:val=""/>
      <w:lvlJc w:val="left"/>
      <w:pPr>
        <w:tabs>
          <w:tab w:val="num" w:pos="0"/>
        </w:tabs>
      </w:pPr>
      <w:rPr>
        <w:rFonts w:ascii="Symbol" w:hAnsi="Symbol" w:hint="default"/>
        <w:sz w:val="22"/>
      </w:rPr>
    </w:lvl>
    <w:lvl w:ilvl="1" w:tplc="00030409">
      <w:start w:val="1"/>
      <w:numFmt w:val="bullet"/>
      <w:lvlText w:val="o"/>
      <w:lvlJc w:val="left"/>
      <w:pPr>
        <w:tabs>
          <w:tab w:val="num" w:pos="1503"/>
        </w:tabs>
        <w:ind w:left="1503" w:hanging="360"/>
      </w:pPr>
      <w:rPr>
        <w:rFonts w:ascii="Courier New" w:hAnsi="Courier New" w:hint="default"/>
      </w:rPr>
    </w:lvl>
    <w:lvl w:ilvl="2" w:tplc="00050409" w:tentative="1">
      <w:start w:val="1"/>
      <w:numFmt w:val="bullet"/>
      <w:lvlText w:val=""/>
      <w:lvlJc w:val="left"/>
      <w:pPr>
        <w:tabs>
          <w:tab w:val="num" w:pos="2223"/>
        </w:tabs>
        <w:ind w:left="2223" w:hanging="360"/>
      </w:pPr>
      <w:rPr>
        <w:rFonts w:ascii="Wingdings" w:hAnsi="Wingdings" w:hint="default"/>
      </w:rPr>
    </w:lvl>
    <w:lvl w:ilvl="3" w:tplc="00010409" w:tentative="1">
      <w:start w:val="1"/>
      <w:numFmt w:val="bullet"/>
      <w:lvlText w:val=""/>
      <w:lvlJc w:val="left"/>
      <w:pPr>
        <w:tabs>
          <w:tab w:val="num" w:pos="2943"/>
        </w:tabs>
        <w:ind w:left="2943" w:hanging="360"/>
      </w:pPr>
      <w:rPr>
        <w:rFonts w:ascii="Symbol" w:hAnsi="Symbol" w:hint="default"/>
      </w:rPr>
    </w:lvl>
    <w:lvl w:ilvl="4" w:tplc="00030409" w:tentative="1">
      <w:start w:val="1"/>
      <w:numFmt w:val="bullet"/>
      <w:lvlText w:val="o"/>
      <w:lvlJc w:val="left"/>
      <w:pPr>
        <w:tabs>
          <w:tab w:val="num" w:pos="3663"/>
        </w:tabs>
        <w:ind w:left="3663" w:hanging="360"/>
      </w:pPr>
      <w:rPr>
        <w:rFonts w:ascii="Courier New" w:hAnsi="Courier New" w:hint="default"/>
      </w:rPr>
    </w:lvl>
    <w:lvl w:ilvl="5" w:tplc="00050409" w:tentative="1">
      <w:start w:val="1"/>
      <w:numFmt w:val="bullet"/>
      <w:lvlText w:val=""/>
      <w:lvlJc w:val="left"/>
      <w:pPr>
        <w:tabs>
          <w:tab w:val="num" w:pos="4383"/>
        </w:tabs>
        <w:ind w:left="4383" w:hanging="360"/>
      </w:pPr>
      <w:rPr>
        <w:rFonts w:ascii="Wingdings" w:hAnsi="Wingdings" w:hint="default"/>
      </w:rPr>
    </w:lvl>
    <w:lvl w:ilvl="6" w:tplc="00010409" w:tentative="1">
      <w:start w:val="1"/>
      <w:numFmt w:val="bullet"/>
      <w:lvlText w:val=""/>
      <w:lvlJc w:val="left"/>
      <w:pPr>
        <w:tabs>
          <w:tab w:val="num" w:pos="5103"/>
        </w:tabs>
        <w:ind w:left="5103" w:hanging="360"/>
      </w:pPr>
      <w:rPr>
        <w:rFonts w:ascii="Symbol" w:hAnsi="Symbol" w:hint="default"/>
      </w:rPr>
    </w:lvl>
    <w:lvl w:ilvl="7" w:tplc="00030409" w:tentative="1">
      <w:start w:val="1"/>
      <w:numFmt w:val="bullet"/>
      <w:lvlText w:val="o"/>
      <w:lvlJc w:val="left"/>
      <w:pPr>
        <w:tabs>
          <w:tab w:val="num" w:pos="5823"/>
        </w:tabs>
        <w:ind w:left="5823" w:hanging="360"/>
      </w:pPr>
      <w:rPr>
        <w:rFonts w:ascii="Courier New" w:hAnsi="Courier New" w:hint="default"/>
      </w:rPr>
    </w:lvl>
    <w:lvl w:ilvl="8" w:tplc="00050409" w:tentative="1">
      <w:start w:val="1"/>
      <w:numFmt w:val="bullet"/>
      <w:lvlText w:val=""/>
      <w:lvlJc w:val="left"/>
      <w:pPr>
        <w:tabs>
          <w:tab w:val="num" w:pos="6543"/>
        </w:tabs>
        <w:ind w:left="6543" w:hanging="360"/>
      </w:pPr>
      <w:rPr>
        <w:rFonts w:ascii="Wingdings" w:hAnsi="Wingdings" w:hint="default"/>
      </w:rPr>
    </w:lvl>
  </w:abstractNum>
  <w:num w:numId="1" w16cid:durableId="1526406519">
    <w:abstractNumId w:val="7"/>
  </w:num>
  <w:num w:numId="2" w16cid:durableId="855734687">
    <w:abstractNumId w:val="6"/>
  </w:num>
  <w:num w:numId="3" w16cid:durableId="1326543412">
    <w:abstractNumId w:val="3"/>
  </w:num>
  <w:num w:numId="4" w16cid:durableId="795030552">
    <w:abstractNumId w:val="5"/>
  </w:num>
  <w:num w:numId="5" w16cid:durableId="561447090">
    <w:abstractNumId w:val="0"/>
  </w:num>
  <w:num w:numId="6" w16cid:durableId="1809741520">
    <w:abstractNumId w:val="8"/>
  </w:num>
  <w:num w:numId="7" w16cid:durableId="470178168">
    <w:abstractNumId w:val="2"/>
  </w:num>
  <w:num w:numId="8" w16cid:durableId="423307006">
    <w:abstractNumId w:val="1"/>
  </w:num>
  <w:num w:numId="9" w16cid:durableId="703869503">
    <w:abstractNumId w:val="4"/>
  </w:num>
  <w:num w:numId="10" w16cid:durableId="1273173700">
    <w:abstractNumId w:val="8"/>
  </w:num>
  <w:num w:numId="11" w16cid:durableId="952784491">
    <w:abstractNumId w:val="8"/>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proofState w:spelling="clean" w:grammar="clean"/>
  <w:defaultTabStop w:val="720"/>
  <w:doNotHyphenateCaps/>
  <w:displayHorizontalDrawingGridEvery w:val="0"/>
  <w:displayVerticalDrawingGridEvery w:val="0"/>
  <w:doNotUseMarginsForDrawingGridOrigin/>
  <w:noPunctuationKerning/>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027C2"/>
    <w:rsid w:val="0002017E"/>
    <w:rsid w:val="00043057"/>
    <w:rsid w:val="00054870"/>
    <w:rsid w:val="00054F2E"/>
    <w:rsid w:val="000559BB"/>
    <w:rsid w:val="000570CD"/>
    <w:rsid w:val="00061AEC"/>
    <w:rsid w:val="000821DC"/>
    <w:rsid w:val="0008290E"/>
    <w:rsid w:val="0009341A"/>
    <w:rsid w:val="000950E5"/>
    <w:rsid w:val="0009626C"/>
    <w:rsid w:val="000A6E62"/>
    <w:rsid w:val="000A6FFB"/>
    <w:rsid w:val="000B27DE"/>
    <w:rsid w:val="000D603B"/>
    <w:rsid w:val="000E5EEC"/>
    <w:rsid w:val="000E6C42"/>
    <w:rsid w:val="000E748E"/>
    <w:rsid w:val="000F58C1"/>
    <w:rsid w:val="0010180D"/>
    <w:rsid w:val="001038F2"/>
    <w:rsid w:val="00105A2C"/>
    <w:rsid w:val="0011070B"/>
    <w:rsid w:val="0011530F"/>
    <w:rsid w:val="0012391E"/>
    <w:rsid w:val="00135C1F"/>
    <w:rsid w:val="00154F16"/>
    <w:rsid w:val="00181A49"/>
    <w:rsid w:val="0019346C"/>
    <w:rsid w:val="00194899"/>
    <w:rsid w:val="00197D95"/>
    <w:rsid w:val="001A51A9"/>
    <w:rsid w:val="001D4C68"/>
    <w:rsid w:val="001E5F8D"/>
    <w:rsid w:val="001F5F24"/>
    <w:rsid w:val="00210C00"/>
    <w:rsid w:val="00221FB5"/>
    <w:rsid w:val="002458BA"/>
    <w:rsid w:val="00247C0F"/>
    <w:rsid w:val="00276ABF"/>
    <w:rsid w:val="00281DA8"/>
    <w:rsid w:val="0029361D"/>
    <w:rsid w:val="002A4430"/>
    <w:rsid w:val="002D3092"/>
    <w:rsid w:val="002D6248"/>
    <w:rsid w:val="002E0908"/>
    <w:rsid w:val="002E4168"/>
    <w:rsid w:val="002E6209"/>
    <w:rsid w:val="002F0E19"/>
    <w:rsid w:val="002F368C"/>
    <w:rsid w:val="00304BE2"/>
    <w:rsid w:val="0032711A"/>
    <w:rsid w:val="003757DA"/>
    <w:rsid w:val="00391AED"/>
    <w:rsid w:val="003973DE"/>
    <w:rsid w:val="003A642D"/>
    <w:rsid w:val="003A7247"/>
    <w:rsid w:val="003D7B1F"/>
    <w:rsid w:val="003E17FE"/>
    <w:rsid w:val="003E1FD4"/>
    <w:rsid w:val="003F6A52"/>
    <w:rsid w:val="004019EA"/>
    <w:rsid w:val="004027C2"/>
    <w:rsid w:val="0040308A"/>
    <w:rsid w:val="00430F84"/>
    <w:rsid w:val="00436C24"/>
    <w:rsid w:val="0045133A"/>
    <w:rsid w:val="00451389"/>
    <w:rsid w:val="004519D2"/>
    <w:rsid w:val="004623FF"/>
    <w:rsid w:val="00464CB0"/>
    <w:rsid w:val="00471134"/>
    <w:rsid w:val="00471B06"/>
    <w:rsid w:val="00474B90"/>
    <w:rsid w:val="00491357"/>
    <w:rsid w:val="00494EB5"/>
    <w:rsid w:val="004975A2"/>
    <w:rsid w:val="004A2F9B"/>
    <w:rsid w:val="004A3842"/>
    <w:rsid w:val="004C5B0B"/>
    <w:rsid w:val="004D2B41"/>
    <w:rsid w:val="004E7D85"/>
    <w:rsid w:val="00516F4B"/>
    <w:rsid w:val="0052677D"/>
    <w:rsid w:val="00532662"/>
    <w:rsid w:val="00535907"/>
    <w:rsid w:val="005369DC"/>
    <w:rsid w:val="00541244"/>
    <w:rsid w:val="00550068"/>
    <w:rsid w:val="0056247E"/>
    <w:rsid w:val="00573F97"/>
    <w:rsid w:val="00576F2C"/>
    <w:rsid w:val="005A7821"/>
    <w:rsid w:val="005B57EF"/>
    <w:rsid w:val="005C7028"/>
    <w:rsid w:val="005D3FAA"/>
    <w:rsid w:val="005D47FC"/>
    <w:rsid w:val="005F12E6"/>
    <w:rsid w:val="00606A72"/>
    <w:rsid w:val="006155EB"/>
    <w:rsid w:val="00625BA3"/>
    <w:rsid w:val="00626F9A"/>
    <w:rsid w:val="00641BF7"/>
    <w:rsid w:val="00655828"/>
    <w:rsid w:val="006A2F63"/>
    <w:rsid w:val="006B611D"/>
    <w:rsid w:val="006B7A51"/>
    <w:rsid w:val="006C6973"/>
    <w:rsid w:val="006F1F7C"/>
    <w:rsid w:val="006F263F"/>
    <w:rsid w:val="006F286E"/>
    <w:rsid w:val="007163D5"/>
    <w:rsid w:val="00720900"/>
    <w:rsid w:val="00730E8D"/>
    <w:rsid w:val="00732EAF"/>
    <w:rsid w:val="0074347D"/>
    <w:rsid w:val="007536D5"/>
    <w:rsid w:val="00756202"/>
    <w:rsid w:val="00781CF2"/>
    <w:rsid w:val="00787EE9"/>
    <w:rsid w:val="007B180A"/>
    <w:rsid w:val="007C1770"/>
    <w:rsid w:val="007C5F42"/>
    <w:rsid w:val="007E3D1C"/>
    <w:rsid w:val="007F167F"/>
    <w:rsid w:val="00805BC7"/>
    <w:rsid w:val="008236DE"/>
    <w:rsid w:val="00841B04"/>
    <w:rsid w:val="008616AB"/>
    <w:rsid w:val="008703E8"/>
    <w:rsid w:val="008941E6"/>
    <w:rsid w:val="008942F1"/>
    <w:rsid w:val="008B15C3"/>
    <w:rsid w:val="008B3FE7"/>
    <w:rsid w:val="008B7DA8"/>
    <w:rsid w:val="008C1EFE"/>
    <w:rsid w:val="008C4980"/>
    <w:rsid w:val="008C56ED"/>
    <w:rsid w:val="008D28B0"/>
    <w:rsid w:val="008D5F6E"/>
    <w:rsid w:val="008E5C50"/>
    <w:rsid w:val="008F581F"/>
    <w:rsid w:val="008F63A9"/>
    <w:rsid w:val="008F773C"/>
    <w:rsid w:val="00910B80"/>
    <w:rsid w:val="00912BBF"/>
    <w:rsid w:val="009151FB"/>
    <w:rsid w:val="009160AA"/>
    <w:rsid w:val="00921BC9"/>
    <w:rsid w:val="0094393B"/>
    <w:rsid w:val="00944476"/>
    <w:rsid w:val="00945FE4"/>
    <w:rsid w:val="0097222D"/>
    <w:rsid w:val="009859E5"/>
    <w:rsid w:val="00990387"/>
    <w:rsid w:val="00994283"/>
    <w:rsid w:val="009C69A8"/>
    <w:rsid w:val="009D0750"/>
    <w:rsid w:val="009D1B0F"/>
    <w:rsid w:val="009D3B15"/>
    <w:rsid w:val="00A045F8"/>
    <w:rsid w:val="00A26F3B"/>
    <w:rsid w:val="00A35063"/>
    <w:rsid w:val="00A42181"/>
    <w:rsid w:val="00A67549"/>
    <w:rsid w:val="00A94848"/>
    <w:rsid w:val="00AA66AC"/>
    <w:rsid w:val="00AB2047"/>
    <w:rsid w:val="00AC6D7F"/>
    <w:rsid w:val="00AD4E5A"/>
    <w:rsid w:val="00AD6FA9"/>
    <w:rsid w:val="00B15192"/>
    <w:rsid w:val="00B221B4"/>
    <w:rsid w:val="00B24E81"/>
    <w:rsid w:val="00B476E4"/>
    <w:rsid w:val="00B50634"/>
    <w:rsid w:val="00B57764"/>
    <w:rsid w:val="00B77183"/>
    <w:rsid w:val="00BA37F6"/>
    <w:rsid w:val="00BC11D3"/>
    <w:rsid w:val="00BC13E3"/>
    <w:rsid w:val="00BC3691"/>
    <w:rsid w:val="00BC7BBE"/>
    <w:rsid w:val="00C1192E"/>
    <w:rsid w:val="00C33CDD"/>
    <w:rsid w:val="00C6149D"/>
    <w:rsid w:val="00C92446"/>
    <w:rsid w:val="00CA475C"/>
    <w:rsid w:val="00CC2501"/>
    <w:rsid w:val="00CD39AC"/>
    <w:rsid w:val="00CE7A95"/>
    <w:rsid w:val="00D1055D"/>
    <w:rsid w:val="00D10612"/>
    <w:rsid w:val="00D115FA"/>
    <w:rsid w:val="00D11666"/>
    <w:rsid w:val="00D2252C"/>
    <w:rsid w:val="00D247AE"/>
    <w:rsid w:val="00D70BEA"/>
    <w:rsid w:val="00D70F97"/>
    <w:rsid w:val="00D83178"/>
    <w:rsid w:val="00D9396D"/>
    <w:rsid w:val="00D96801"/>
    <w:rsid w:val="00DA76B7"/>
    <w:rsid w:val="00DC0731"/>
    <w:rsid w:val="00DD2ECF"/>
    <w:rsid w:val="00DF0B68"/>
    <w:rsid w:val="00E00871"/>
    <w:rsid w:val="00E045E6"/>
    <w:rsid w:val="00E12807"/>
    <w:rsid w:val="00E12CDC"/>
    <w:rsid w:val="00E13AE8"/>
    <w:rsid w:val="00E1517D"/>
    <w:rsid w:val="00E36F98"/>
    <w:rsid w:val="00E4164F"/>
    <w:rsid w:val="00E464ED"/>
    <w:rsid w:val="00E504C1"/>
    <w:rsid w:val="00E51A2A"/>
    <w:rsid w:val="00E61C92"/>
    <w:rsid w:val="00E674D1"/>
    <w:rsid w:val="00E74D8B"/>
    <w:rsid w:val="00E74E51"/>
    <w:rsid w:val="00E9525F"/>
    <w:rsid w:val="00EB5AF3"/>
    <w:rsid w:val="00EC16BC"/>
    <w:rsid w:val="00EC1A30"/>
    <w:rsid w:val="00ED20FB"/>
    <w:rsid w:val="00ED5BDD"/>
    <w:rsid w:val="00EE5BCC"/>
    <w:rsid w:val="00F06EE6"/>
    <w:rsid w:val="00F115A0"/>
    <w:rsid w:val="00F22A92"/>
    <w:rsid w:val="00F35F08"/>
    <w:rsid w:val="00F423DE"/>
    <w:rsid w:val="00F45856"/>
    <w:rsid w:val="00F51776"/>
    <w:rsid w:val="00F55C90"/>
    <w:rsid w:val="00F57D0C"/>
    <w:rsid w:val="00F72AC6"/>
    <w:rsid w:val="00F734F1"/>
    <w:rsid w:val="00F75587"/>
    <w:rsid w:val="00F77711"/>
    <w:rsid w:val="00F80D27"/>
    <w:rsid w:val="00F86F21"/>
    <w:rsid w:val="00FB5F41"/>
    <w:rsid w:val="00FB7999"/>
    <w:rsid w:val="00FD1A6D"/>
    <w:rsid w:val="00FD2D7A"/>
    <w:rsid w:val="00FE2A24"/>
    <w:rsid w:val="00FE551E"/>
    <w:rsid w:val="01A7CA13"/>
    <w:rsid w:val="03E59481"/>
    <w:rsid w:val="0739FEFA"/>
    <w:rsid w:val="157DA055"/>
    <w:rsid w:val="1798C2F0"/>
    <w:rsid w:val="1A412F25"/>
    <w:rsid w:val="27633A12"/>
    <w:rsid w:val="333592A6"/>
    <w:rsid w:val="38D44C1F"/>
    <w:rsid w:val="44639172"/>
    <w:rsid w:val="4CB89D46"/>
    <w:rsid w:val="56340877"/>
    <w:rsid w:val="616B7AAE"/>
    <w:rsid w:val="6204FF0B"/>
    <w:rsid w:val="62F25EF4"/>
    <w:rsid w:val="677B7529"/>
    <w:rsid w:val="6870F40F"/>
    <w:rsid w:val="6D230BB8"/>
    <w:rsid w:val="70D14D52"/>
    <w:rsid w:val="740F4364"/>
    <w:rsid w:val="754FFFA9"/>
    <w:rsid w:val="7DB75B81"/>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country-region"/>
  <w:smartTagType w:namespaceuri="urn:schemas-microsoft-com:office:smarttags" w:name="place"/>
  <w:shapeDefaults>
    <o:shapedefaults v:ext="edit" spidmax="4097"/>
    <o:shapelayout v:ext="edit">
      <o:idmap v:ext="edit" data="1"/>
    </o:shapelayout>
  </w:shapeDefaults>
  <w:decimalSymbol w:val="."/>
  <w:listSeparator w:val=","/>
  <w14:docId w14:val="7C96A1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94950"/>
    <w:rPr>
      <w:sz w:val="24"/>
      <w:szCs w:val="24"/>
      <w:lang w:val="en-GB" w:eastAsia="en-US" w:bidi="en-US"/>
    </w:rPr>
  </w:style>
  <w:style w:type="paragraph" w:styleId="Heading1">
    <w:name w:val="heading 1"/>
    <w:basedOn w:val="Normal"/>
    <w:next w:val="Normal"/>
    <w:qFormat/>
    <w:rsid w:val="00931A7D"/>
    <w:pPr>
      <w:keepNext/>
      <w:jc w:val="center"/>
      <w:outlineLvl w:val="0"/>
    </w:pPr>
    <w:rPr>
      <w:rFonts w:ascii="Palatino" w:hAnsi="Palatino"/>
      <w:b/>
      <w:sz w:val="28"/>
      <w:szCs w:val="20"/>
      <w:lang w:val="en-US"/>
    </w:rPr>
  </w:style>
  <w:style w:type="paragraph" w:styleId="Heading3">
    <w:name w:val="heading 3"/>
    <w:basedOn w:val="Normal"/>
    <w:next w:val="Normal"/>
    <w:qFormat/>
    <w:rsid w:val="00CB2B8F"/>
    <w:pPr>
      <w:keepNext/>
      <w:spacing w:before="240" w:after="60"/>
      <w:outlineLvl w:val="2"/>
    </w:pPr>
    <w:rPr>
      <w:rFonts w:ascii="Arial" w:hAnsi="Arial"/>
      <w:b/>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931A7D"/>
    <w:rPr>
      <w:lang w:val="en-US" w:eastAsia="en-US" w:bidi="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rsid w:val="00931A7D"/>
    <w:rPr>
      <w:color w:val="0000FF"/>
      <w:u w:val="single"/>
    </w:rPr>
  </w:style>
  <w:style w:type="character" w:styleId="FollowedHyperlink">
    <w:name w:val="FollowedHyperlink"/>
    <w:rsid w:val="00931A7D"/>
    <w:rPr>
      <w:color w:val="800080"/>
      <w:u w:val="single"/>
    </w:rPr>
  </w:style>
  <w:style w:type="paragraph" w:styleId="Footer">
    <w:name w:val="footer"/>
    <w:basedOn w:val="Normal"/>
    <w:link w:val="FooterChar"/>
    <w:uiPriority w:val="99"/>
    <w:rsid w:val="00931A7D"/>
    <w:pPr>
      <w:tabs>
        <w:tab w:val="center" w:pos="4153"/>
        <w:tab w:val="right" w:pos="8306"/>
      </w:tabs>
    </w:pPr>
    <w:rPr>
      <w:rFonts w:ascii="Arial" w:hAnsi="Arial"/>
      <w:szCs w:val="20"/>
      <w:lang w:val="en-NZ"/>
    </w:rPr>
  </w:style>
  <w:style w:type="paragraph" w:customStyle="1" w:styleId="NCEAAnnotations">
    <w:name w:val="NCEA Annotations"/>
    <w:basedOn w:val="Normal"/>
    <w:rsid w:val="00931A7D"/>
    <w:pPr>
      <w:pBdr>
        <w:top w:val="single" w:sz="4" w:space="4" w:color="333399"/>
        <w:left w:val="single" w:sz="4" w:space="4" w:color="333399"/>
        <w:bottom w:val="single" w:sz="4" w:space="4" w:color="333399"/>
        <w:right w:val="single" w:sz="4" w:space="4" w:color="333399"/>
      </w:pBdr>
      <w:spacing w:before="80" w:after="80"/>
      <w:ind w:left="567" w:right="567"/>
    </w:pPr>
    <w:rPr>
      <w:rFonts w:ascii="Arial" w:hAnsi="Arial"/>
      <w:color w:val="666699"/>
      <w:sz w:val="20"/>
      <w:szCs w:val="20"/>
      <w:lang w:val="en-NZ"/>
    </w:rPr>
  </w:style>
  <w:style w:type="paragraph" w:styleId="Header">
    <w:name w:val="header"/>
    <w:basedOn w:val="Normal"/>
    <w:rsid w:val="00931A7D"/>
    <w:pPr>
      <w:tabs>
        <w:tab w:val="center" w:pos="4153"/>
        <w:tab w:val="right" w:pos="8306"/>
      </w:tabs>
    </w:pPr>
    <w:rPr>
      <w:rFonts w:ascii="Arial" w:hAnsi="Arial"/>
      <w:szCs w:val="20"/>
      <w:lang w:val="en-NZ"/>
    </w:rPr>
  </w:style>
  <w:style w:type="character" w:styleId="PageNumber">
    <w:name w:val="page number"/>
    <w:rsid w:val="00931A7D"/>
    <w:rPr>
      <w:rFonts w:cs="Times New Roman"/>
    </w:rPr>
  </w:style>
  <w:style w:type="paragraph" w:customStyle="1" w:styleId="NCEAHeadInfoL1">
    <w:name w:val="NCEA Head Info L1"/>
    <w:rsid w:val="00931A7D"/>
    <w:pPr>
      <w:spacing w:before="200" w:after="200"/>
    </w:pPr>
    <w:rPr>
      <w:rFonts w:ascii="Arial" w:hAnsi="Arial" w:cs="Arial"/>
      <w:b/>
      <w:sz w:val="32"/>
      <w:lang w:bidi="en-US"/>
    </w:rPr>
  </w:style>
  <w:style w:type="paragraph" w:customStyle="1" w:styleId="NCEAHeadInfoL2">
    <w:name w:val="NCEA Head Info  L2"/>
    <w:basedOn w:val="Normal"/>
    <w:uiPriority w:val="99"/>
    <w:rsid w:val="00931A7D"/>
    <w:pPr>
      <w:spacing w:before="120" w:after="120"/>
    </w:pPr>
    <w:rPr>
      <w:rFonts w:ascii="Arial" w:hAnsi="Arial" w:cs="Arial"/>
      <w:b/>
      <w:sz w:val="28"/>
      <w:szCs w:val="36"/>
      <w:lang w:val="en-NZ" w:eastAsia="en-NZ"/>
    </w:rPr>
  </w:style>
  <w:style w:type="paragraph" w:customStyle="1" w:styleId="NCEAbodytext">
    <w:name w:val="NCEA bodytext"/>
    <w:rsid w:val="00931A7D"/>
    <w:pPr>
      <w:tabs>
        <w:tab w:val="left" w:pos="397"/>
        <w:tab w:val="left" w:pos="794"/>
        <w:tab w:val="left" w:pos="1191"/>
      </w:tabs>
      <w:spacing w:before="120" w:after="120"/>
    </w:pPr>
    <w:rPr>
      <w:rFonts w:ascii="Arial" w:hAnsi="Arial" w:cs="Arial"/>
      <w:sz w:val="22"/>
      <w:lang w:bidi="en-US"/>
    </w:rPr>
  </w:style>
  <w:style w:type="paragraph" w:customStyle="1" w:styleId="NCEAInstructionsbanner">
    <w:name w:val="NCEA Instructions banner"/>
    <w:basedOn w:val="Normal"/>
    <w:rsid w:val="00931A7D"/>
    <w:pPr>
      <w:keepNext/>
      <w:pBdr>
        <w:top w:val="single" w:sz="8" w:space="8" w:color="auto"/>
        <w:bottom w:val="single" w:sz="8" w:space="8" w:color="auto"/>
      </w:pBdr>
      <w:spacing w:before="160" w:after="40"/>
      <w:jc w:val="center"/>
    </w:pPr>
    <w:rPr>
      <w:rFonts w:ascii="Arial" w:hAnsi="Arial" w:cs="Arial"/>
      <w:b/>
      <w:sz w:val="28"/>
      <w:szCs w:val="28"/>
      <w:lang w:val="en-NZ" w:eastAsia="en-NZ"/>
    </w:rPr>
  </w:style>
  <w:style w:type="paragraph" w:customStyle="1" w:styleId="NCEAL2heading">
    <w:name w:val="NCEA L2 heading"/>
    <w:basedOn w:val="Normal"/>
    <w:rsid w:val="00931A7D"/>
    <w:pPr>
      <w:keepNext/>
      <w:spacing w:before="240" w:after="180"/>
    </w:pPr>
    <w:rPr>
      <w:rFonts w:ascii="Arial" w:hAnsi="Arial"/>
      <w:b/>
      <w:sz w:val="28"/>
      <w:szCs w:val="20"/>
      <w:lang w:eastAsia="en-NZ"/>
    </w:rPr>
  </w:style>
  <w:style w:type="paragraph" w:customStyle="1" w:styleId="NCEAbullets">
    <w:name w:val="NCEA bullets"/>
    <w:basedOn w:val="NCEAbodytext"/>
    <w:link w:val="NCEAbulletsChar"/>
    <w:rsid w:val="00247C0F"/>
    <w:pPr>
      <w:widowControl w:val="0"/>
      <w:numPr>
        <w:numId w:val="6"/>
      </w:numPr>
      <w:autoSpaceDE w:val="0"/>
      <w:autoSpaceDN w:val="0"/>
      <w:adjustRightInd w:val="0"/>
      <w:spacing w:before="80" w:after="80"/>
    </w:pPr>
    <w:rPr>
      <w:szCs w:val="24"/>
    </w:rPr>
  </w:style>
  <w:style w:type="paragraph" w:customStyle="1" w:styleId="NCEAtablebullet">
    <w:name w:val="NCEA table bullet"/>
    <w:basedOn w:val="Normal"/>
    <w:rsid w:val="00931A7D"/>
    <w:pPr>
      <w:numPr>
        <w:numId w:val="8"/>
      </w:numPr>
      <w:spacing w:before="80" w:after="80"/>
    </w:pPr>
    <w:rPr>
      <w:rFonts w:ascii="Arial" w:hAnsi="Arial"/>
      <w:sz w:val="20"/>
      <w:szCs w:val="20"/>
      <w:lang w:val="en-NZ" w:eastAsia="en-NZ"/>
    </w:rPr>
  </w:style>
  <w:style w:type="paragraph" w:customStyle="1" w:styleId="NCEAnumbers">
    <w:name w:val="NCEA numbers"/>
    <w:basedOn w:val="NCEAbullets"/>
    <w:rsid w:val="00931A7D"/>
    <w:pPr>
      <w:numPr>
        <w:numId w:val="7"/>
      </w:numPr>
    </w:pPr>
  </w:style>
  <w:style w:type="paragraph" w:customStyle="1" w:styleId="NCEAtablehead">
    <w:name w:val="NCEA table head"/>
    <w:basedOn w:val="Normal"/>
    <w:rsid w:val="00931A7D"/>
    <w:pPr>
      <w:spacing w:before="60" w:after="60"/>
      <w:jc w:val="center"/>
    </w:pPr>
    <w:rPr>
      <w:rFonts w:ascii="Arial" w:hAnsi="Arial" w:cs="Arial"/>
      <w:b/>
      <w:sz w:val="20"/>
      <w:szCs w:val="22"/>
      <w:lang w:eastAsia="en-NZ"/>
    </w:rPr>
  </w:style>
  <w:style w:type="paragraph" w:customStyle="1" w:styleId="NCEAtablebody">
    <w:name w:val="NCEA table body"/>
    <w:basedOn w:val="Normal"/>
    <w:rsid w:val="00931A7D"/>
    <w:pPr>
      <w:spacing w:before="40" w:after="40"/>
    </w:pPr>
    <w:rPr>
      <w:rFonts w:ascii="Arial" w:hAnsi="Arial"/>
      <w:sz w:val="20"/>
      <w:szCs w:val="20"/>
      <w:lang w:val="en-NZ" w:eastAsia="en-NZ"/>
    </w:rPr>
  </w:style>
  <w:style w:type="paragraph" w:customStyle="1" w:styleId="NCEAL3heading">
    <w:name w:val="NCEA L3 heading"/>
    <w:basedOn w:val="NCEAL2heading"/>
    <w:rsid w:val="00931A7D"/>
    <w:rPr>
      <w:i/>
      <w:sz w:val="24"/>
    </w:rPr>
  </w:style>
  <w:style w:type="paragraph" w:customStyle="1" w:styleId="NCEAHeaderFooter">
    <w:name w:val="NCEA Header/Footer"/>
    <w:basedOn w:val="Header"/>
    <w:rsid w:val="00931A7D"/>
    <w:rPr>
      <w:color w:val="808080"/>
      <w:sz w:val="20"/>
    </w:rPr>
  </w:style>
  <w:style w:type="paragraph" w:customStyle="1" w:styleId="NCEALevel4">
    <w:name w:val="NCEA Level 4"/>
    <w:basedOn w:val="NCEAL3heading"/>
    <w:rsid w:val="00931A7D"/>
    <w:pPr>
      <w:spacing w:before="180"/>
    </w:pPr>
    <w:rPr>
      <w:i w:val="0"/>
      <w:sz w:val="22"/>
      <w:szCs w:val="22"/>
    </w:rPr>
  </w:style>
  <w:style w:type="paragraph" w:styleId="BalloonText">
    <w:name w:val="Balloon Text"/>
    <w:basedOn w:val="Normal"/>
    <w:semiHidden/>
    <w:rsid w:val="00931A7D"/>
    <w:rPr>
      <w:rFonts w:ascii="Lucida Grande" w:hAnsi="Lucida Grande"/>
      <w:sz w:val="18"/>
      <w:szCs w:val="18"/>
    </w:rPr>
  </w:style>
  <w:style w:type="character" w:styleId="FootnoteReference">
    <w:name w:val="footnote reference"/>
    <w:semiHidden/>
    <w:rsid w:val="00931A7D"/>
    <w:rPr>
      <w:vertAlign w:val="superscript"/>
    </w:rPr>
  </w:style>
  <w:style w:type="paragraph" w:customStyle="1" w:styleId="ColorfulList-Accent11">
    <w:name w:val="Colorful List - Accent 11"/>
    <w:basedOn w:val="Normal"/>
    <w:qFormat/>
    <w:rsid w:val="00931A7D"/>
    <w:pPr>
      <w:ind w:left="720"/>
    </w:pPr>
    <w:rPr>
      <w:rFonts w:ascii="Arial MŠori" w:hAnsi="Arial MŠori"/>
      <w:szCs w:val="20"/>
      <w:lang w:val="en-NZ" w:eastAsia="en-NZ"/>
    </w:rPr>
  </w:style>
  <w:style w:type="paragraph" w:customStyle="1" w:styleId="NCEABulletssub">
    <w:name w:val="NCEA Bullets (sub)"/>
    <w:basedOn w:val="Normal"/>
    <w:rsid w:val="00931A7D"/>
    <w:pPr>
      <w:numPr>
        <w:numId w:val="9"/>
      </w:numPr>
      <w:spacing w:before="80" w:after="80"/>
      <w:ind w:left="1191" w:hanging="794"/>
    </w:pPr>
    <w:rPr>
      <w:rFonts w:ascii="Arial" w:hAnsi="Arial"/>
      <w:sz w:val="22"/>
    </w:rPr>
  </w:style>
  <w:style w:type="paragraph" w:customStyle="1" w:styleId="NCEAtableevidence">
    <w:name w:val="NCEA table evidence"/>
    <w:uiPriority w:val="99"/>
    <w:rsid w:val="00931A7D"/>
    <w:pPr>
      <w:spacing w:before="80" w:after="80"/>
    </w:pPr>
    <w:rPr>
      <w:rFonts w:ascii="Arial" w:hAnsi="Arial" w:cs="Arial"/>
      <w:i/>
      <w:szCs w:val="22"/>
      <w:lang w:val="en-AU" w:bidi="en-US"/>
    </w:rPr>
  </w:style>
  <w:style w:type="paragraph" w:customStyle="1" w:styleId="NCEAHeaderboxed">
    <w:name w:val="NCEA Header (boxed)"/>
    <w:basedOn w:val="NCEAHeadInfoL1"/>
    <w:rsid w:val="00931A7D"/>
    <w:pPr>
      <w:pBdr>
        <w:top w:val="single" w:sz="12" w:space="1" w:color="auto"/>
        <w:left w:val="single" w:sz="12" w:space="4" w:color="auto"/>
        <w:bottom w:val="single" w:sz="12" w:space="1" w:color="auto"/>
        <w:right w:val="single" w:sz="12" w:space="4" w:color="auto"/>
      </w:pBdr>
      <w:spacing w:after="400"/>
      <w:jc w:val="center"/>
    </w:pPr>
    <w:rPr>
      <w:color w:val="FF0000"/>
    </w:rPr>
  </w:style>
  <w:style w:type="paragraph" w:customStyle="1" w:styleId="NCEAbulletedlist">
    <w:name w:val="NCEA bulleted list"/>
    <w:basedOn w:val="NCEAbodytext"/>
    <w:rsid w:val="00DB5680"/>
    <w:pPr>
      <w:widowControl w:val="0"/>
      <w:tabs>
        <w:tab w:val="clear" w:pos="397"/>
        <w:tab w:val="clear" w:pos="794"/>
        <w:tab w:val="clear" w:pos="1191"/>
        <w:tab w:val="num" w:pos="336"/>
      </w:tabs>
      <w:autoSpaceDE w:val="0"/>
      <w:autoSpaceDN w:val="0"/>
      <w:adjustRightInd w:val="0"/>
      <w:spacing w:before="80"/>
      <w:ind w:left="335" w:hanging="335"/>
    </w:pPr>
    <w:rPr>
      <w:szCs w:val="24"/>
      <w:lang w:val="en-US"/>
    </w:rPr>
  </w:style>
  <w:style w:type="character" w:customStyle="1" w:styleId="NCEAL2headingChar">
    <w:name w:val="NCEA L2 heading Char"/>
    <w:rsid w:val="00F168FA"/>
    <w:rPr>
      <w:rFonts w:ascii="Arial" w:hAnsi="Arial"/>
      <w:b/>
      <w:sz w:val="28"/>
      <w:lang w:eastAsia="en-NZ"/>
    </w:rPr>
  </w:style>
  <w:style w:type="paragraph" w:customStyle="1" w:styleId="ecxnceabullets">
    <w:name w:val="ecxnceabullets"/>
    <w:basedOn w:val="Normal"/>
    <w:rsid w:val="00D94AD9"/>
    <w:pPr>
      <w:spacing w:after="324"/>
    </w:pPr>
    <w:rPr>
      <w:lang w:val="en-NZ" w:eastAsia="zh-CN"/>
    </w:rPr>
  </w:style>
  <w:style w:type="character" w:customStyle="1" w:styleId="NCEAbodytextChar">
    <w:name w:val="NCEA bodytext Char"/>
    <w:locked/>
    <w:rsid w:val="00422514"/>
    <w:rPr>
      <w:rFonts w:ascii="Arial" w:hAnsi="Arial" w:cs="Arial"/>
      <w:sz w:val="22"/>
    </w:rPr>
  </w:style>
  <w:style w:type="character" w:styleId="CommentReference">
    <w:name w:val="annotation reference"/>
    <w:semiHidden/>
    <w:rsid w:val="00800450"/>
    <w:rPr>
      <w:sz w:val="16"/>
      <w:szCs w:val="16"/>
    </w:rPr>
  </w:style>
  <w:style w:type="paragraph" w:styleId="CommentText">
    <w:name w:val="annotation text"/>
    <w:basedOn w:val="Normal"/>
    <w:link w:val="CommentTextChar"/>
    <w:semiHidden/>
    <w:rsid w:val="00800450"/>
    <w:rPr>
      <w:sz w:val="20"/>
      <w:szCs w:val="20"/>
    </w:rPr>
  </w:style>
  <w:style w:type="paragraph" w:styleId="CommentSubject">
    <w:name w:val="annotation subject"/>
    <w:basedOn w:val="CommentText"/>
    <w:next w:val="CommentText"/>
    <w:semiHidden/>
    <w:rsid w:val="00800450"/>
    <w:rPr>
      <w:b/>
      <w:bCs/>
    </w:rPr>
  </w:style>
  <w:style w:type="paragraph" w:customStyle="1" w:styleId="ColorfulShading-Accent11">
    <w:name w:val="Colorful Shading - Accent 11"/>
    <w:hidden/>
    <w:uiPriority w:val="99"/>
    <w:semiHidden/>
    <w:rsid w:val="0016311F"/>
    <w:rPr>
      <w:sz w:val="24"/>
      <w:szCs w:val="24"/>
      <w:lang w:val="en-GB" w:eastAsia="en-US" w:bidi="en-US"/>
    </w:rPr>
  </w:style>
  <w:style w:type="character" w:customStyle="1" w:styleId="CommentTextChar">
    <w:name w:val="Comment Text Char"/>
    <w:link w:val="CommentText"/>
    <w:semiHidden/>
    <w:rsid w:val="00956039"/>
    <w:rPr>
      <w:lang w:val="en-GB" w:eastAsia="en-US" w:bidi="en-US"/>
    </w:rPr>
  </w:style>
  <w:style w:type="paragraph" w:customStyle="1" w:styleId="NCEACPHeading1">
    <w:name w:val="NCEA CP Heading 1"/>
    <w:basedOn w:val="Normal"/>
    <w:rsid w:val="0045133A"/>
    <w:pPr>
      <w:spacing w:before="200" w:after="200"/>
      <w:jc w:val="center"/>
    </w:pPr>
    <w:rPr>
      <w:rFonts w:ascii="Arial" w:hAnsi="Arial"/>
      <w:b/>
      <w:sz w:val="32"/>
      <w:lang w:val="en-US" w:bidi="ar-SA"/>
    </w:rPr>
  </w:style>
  <w:style w:type="paragraph" w:customStyle="1" w:styleId="NCEACPbodytextcentered">
    <w:name w:val="NCEA CP bodytext centered"/>
    <w:basedOn w:val="Normal"/>
    <w:rsid w:val="0045133A"/>
    <w:pPr>
      <w:spacing w:before="120" w:after="120"/>
      <w:jc w:val="center"/>
    </w:pPr>
    <w:rPr>
      <w:rFonts w:ascii="Arial" w:hAnsi="Arial"/>
      <w:sz w:val="22"/>
      <w:lang w:val="en-US" w:bidi="ar-SA"/>
    </w:rPr>
  </w:style>
  <w:style w:type="character" w:customStyle="1" w:styleId="NCEAbulletsChar">
    <w:name w:val="NCEA bullets Char"/>
    <w:link w:val="NCEAbullets"/>
    <w:rsid w:val="0045133A"/>
    <w:rPr>
      <w:rFonts w:ascii="Arial" w:hAnsi="Arial" w:cs="Arial"/>
      <w:sz w:val="22"/>
      <w:szCs w:val="24"/>
      <w:lang w:bidi="en-US"/>
    </w:rPr>
  </w:style>
  <w:style w:type="paragraph" w:customStyle="1" w:styleId="NCEACPbodytext2">
    <w:name w:val="NCEA CP bodytext 2"/>
    <w:basedOn w:val="NCEACPbodytextcentered"/>
    <w:rsid w:val="0045133A"/>
    <w:pPr>
      <w:spacing w:before="160" w:after="160"/>
    </w:pPr>
    <w:rPr>
      <w:sz w:val="28"/>
    </w:rPr>
  </w:style>
  <w:style w:type="paragraph" w:customStyle="1" w:styleId="NCEACPbodytext2bold">
    <w:name w:val="NCEA CP bodytext 2 bold"/>
    <w:basedOn w:val="NCEACPbodytext2"/>
    <w:rsid w:val="0045133A"/>
    <w:rPr>
      <w:b/>
    </w:rPr>
  </w:style>
  <w:style w:type="paragraph" w:styleId="ListParagraph">
    <w:name w:val="List Paragraph"/>
    <w:basedOn w:val="Normal"/>
    <w:uiPriority w:val="34"/>
    <w:qFormat/>
    <w:rsid w:val="333592A6"/>
    <w:pPr>
      <w:ind w:left="720"/>
      <w:contextualSpacing/>
    </w:pPr>
  </w:style>
  <w:style w:type="paragraph" w:styleId="Revision">
    <w:name w:val="Revision"/>
    <w:hidden/>
    <w:uiPriority w:val="99"/>
    <w:semiHidden/>
    <w:rsid w:val="00F57D0C"/>
    <w:rPr>
      <w:sz w:val="24"/>
      <w:szCs w:val="24"/>
      <w:lang w:val="en-GB" w:eastAsia="en-US" w:bidi="en-US"/>
    </w:rPr>
  </w:style>
  <w:style w:type="character" w:styleId="UnresolvedMention">
    <w:name w:val="Unresolved Mention"/>
    <w:basedOn w:val="DefaultParagraphFont"/>
    <w:uiPriority w:val="99"/>
    <w:semiHidden/>
    <w:unhideWhenUsed/>
    <w:rsid w:val="00A67549"/>
    <w:rPr>
      <w:color w:val="605E5C"/>
      <w:shd w:val="clear" w:color="auto" w:fill="E1DFDD"/>
    </w:rPr>
  </w:style>
  <w:style w:type="character" w:customStyle="1" w:styleId="FooterChar">
    <w:name w:val="Footer Char"/>
    <w:basedOn w:val="DefaultParagraphFont"/>
    <w:link w:val="Footer"/>
    <w:uiPriority w:val="99"/>
    <w:rsid w:val="00391AED"/>
    <w:rPr>
      <w:rFonts w:ascii="Arial" w:hAnsi="Arial"/>
      <w:sz w:val="24"/>
      <w:lang w:eastAsia="en-US" w:bidi="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43617061">
      <w:bodyDiv w:val="1"/>
      <w:marLeft w:val="0"/>
      <w:marRight w:val="0"/>
      <w:marTop w:val="0"/>
      <w:marBottom w:val="0"/>
      <w:divBdr>
        <w:top w:val="none" w:sz="0" w:space="0" w:color="auto"/>
        <w:left w:val="none" w:sz="0" w:space="0" w:color="auto"/>
        <w:bottom w:val="none" w:sz="0" w:space="0" w:color="auto"/>
        <w:right w:val="none" w:sz="0" w:space="0" w:color="auto"/>
      </w:divBdr>
    </w:div>
    <w:div w:id="1972635623">
      <w:bodyDiv w:val="1"/>
      <w:marLeft w:val="0"/>
      <w:marRight w:val="0"/>
      <w:marTop w:val="0"/>
      <w:marBottom w:val="0"/>
      <w:divBdr>
        <w:top w:val="none" w:sz="0" w:space="0" w:color="auto"/>
        <w:left w:val="none" w:sz="0" w:space="0" w:color="auto"/>
        <w:bottom w:val="none" w:sz="0" w:space="0" w:color="auto"/>
        <w:right w:val="none" w:sz="0" w:space="0" w:color="auto"/>
      </w:divBdr>
    </w:div>
    <w:div w:id="20451303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oleObject" Target="embeddings/oleObject1.bin"/><Relationship Id="rId13" Type="http://schemas.openxmlformats.org/officeDocument/2006/relationships/header" Target="header2.xml"/><Relationship Id="rId18" Type="http://schemas.openxmlformats.org/officeDocument/2006/relationships/header" Target="header4.xml"/><Relationship Id="rId26" Type="http://schemas.openxmlformats.org/officeDocument/2006/relationships/theme" Target="theme/theme1.xml"/><Relationship Id="rId3" Type="http://schemas.openxmlformats.org/officeDocument/2006/relationships/settings" Target="settings.xml"/><Relationship Id="rId21" Type="http://schemas.openxmlformats.org/officeDocument/2006/relationships/footer" Target="footer5.xml"/><Relationship Id="rId7" Type="http://schemas.openxmlformats.org/officeDocument/2006/relationships/image" Target="media/image1.emf"/><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glossaryDocument" Target="glossary/document.xml"/><Relationship Id="rId2" Type="http://schemas.openxmlformats.org/officeDocument/2006/relationships/styles" Target="styles.xml"/><Relationship Id="rId16" Type="http://schemas.openxmlformats.org/officeDocument/2006/relationships/header" Target="header3.xml"/><Relationship Id="rId20" Type="http://schemas.openxmlformats.org/officeDocument/2006/relationships/footer" Target="footer4.xml"/><Relationship Id="rId29" Type="http://schemas.openxmlformats.org/officeDocument/2006/relationships/customXml" Target="../customXml/item3.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hyperlink" Target="https://www2.nzqa.govt.nz/tertiary/assessment-and-moderation-of-standards/assessment/resources/authenticity/" TargetMode="External"/><Relationship Id="rId24" Type="http://schemas.openxmlformats.org/officeDocument/2006/relationships/fontTable" Target="fontTable.xml"/><Relationship Id="rId5" Type="http://schemas.openxmlformats.org/officeDocument/2006/relationships/footnotes" Target="footnotes.xml"/><Relationship Id="rId15" Type="http://schemas.openxmlformats.org/officeDocument/2006/relationships/footer" Target="footer2.xml"/><Relationship Id="rId23" Type="http://schemas.openxmlformats.org/officeDocument/2006/relationships/footer" Target="footer6.xml"/><Relationship Id="rId28" Type="http://schemas.openxmlformats.org/officeDocument/2006/relationships/customXml" Target="../customXml/item2.xml"/><Relationship Id="rId10" Type="http://schemas.openxmlformats.org/officeDocument/2006/relationships/hyperlink" Target="https://ncea.tki.org.nz/Resources-for-internally-assessed-achievement-standards/Learning-languages/Lea-Faka-Tonga/Level-3-Lea-Faka-Tonga" TargetMode="External"/><Relationship Id="rId19" Type="http://schemas.openxmlformats.org/officeDocument/2006/relationships/header" Target="header5.xml"/><Relationship Id="rId4" Type="http://schemas.openxmlformats.org/officeDocument/2006/relationships/webSettings" Target="webSettings.xml"/><Relationship Id="rId9" Type="http://schemas.openxmlformats.org/officeDocument/2006/relationships/hyperlink" Target="http://seniorsecondary.tki.org.nz/" TargetMode="External"/><Relationship Id="rId14" Type="http://schemas.openxmlformats.org/officeDocument/2006/relationships/footer" Target="footer1.xml"/><Relationship Id="rId22" Type="http://schemas.openxmlformats.org/officeDocument/2006/relationships/header" Target="header6.xml"/><Relationship Id="rId27" Type="http://schemas.openxmlformats.org/officeDocument/2006/relationships/customXml" Target="../customXml/item1.xml"/><Relationship Id="rId30" Type="http://schemas.openxmlformats.org/officeDocument/2006/relationships/customXml" Target="../customXml/item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397681E1FAC48EC8AB02F9D51BD1907"/>
        <w:category>
          <w:name w:val="General"/>
          <w:gallery w:val="placeholder"/>
        </w:category>
        <w:types>
          <w:type w:val="bbPlcHdr"/>
        </w:types>
        <w:behaviors>
          <w:behavior w:val="content"/>
        </w:behaviors>
        <w:guid w:val="{1C068679-900E-449A-BA0E-4216BD86ABDA}"/>
      </w:docPartPr>
      <w:docPartBody>
        <w:p w:rsidR="009D50E2" w:rsidRDefault="008D28B0" w:rsidP="008D28B0">
          <w:pPr>
            <w:pStyle w:val="E397681E1FAC48EC8AB02F9D51BD1907"/>
          </w:pPr>
          <w:r w:rsidRPr="00653DB8">
            <w:rPr>
              <w:rStyle w:val="PlaceholderText"/>
            </w:rPr>
            <w:t>Click here to enter text.</w:t>
          </w:r>
        </w:p>
      </w:docPartBody>
    </w:docPart>
    <w:docPart>
      <w:docPartPr>
        <w:name w:val="FB24F0CDAD374E358AC3B94FBF235E6F"/>
        <w:category>
          <w:name w:val="General"/>
          <w:gallery w:val="placeholder"/>
        </w:category>
        <w:types>
          <w:type w:val="bbPlcHdr"/>
        </w:types>
        <w:behaviors>
          <w:behavior w:val="content"/>
        </w:behaviors>
        <w:guid w:val="{E2FA9B84-F716-494E-9A71-B7D6BA7C60FA}"/>
      </w:docPartPr>
      <w:docPartBody>
        <w:p w:rsidR="009D50E2" w:rsidRDefault="008D28B0" w:rsidP="008D28B0">
          <w:pPr>
            <w:pStyle w:val="FB24F0CDAD374E358AC3B94FBF235E6F"/>
          </w:pPr>
          <w:r w:rsidRPr="00653DB8">
            <w:rPr>
              <w:rStyle w:val="PlaceholderText"/>
            </w:rPr>
            <w:t>Click here to enter text.</w:t>
          </w:r>
        </w:p>
      </w:docPartBody>
    </w:docPart>
    <w:docPart>
      <w:docPartPr>
        <w:name w:val="7A6835CC937443F896D5BEC1ADCA1521"/>
        <w:category>
          <w:name w:val="General"/>
          <w:gallery w:val="placeholder"/>
        </w:category>
        <w:types>
          <w:type w:val="bbPlcHdr"/>
        </w:types>
        <w:behaviors>
          <w:behavior w:val="content"/>
        </w:behaviors>
        <w:guid w:val="{17FF1F95-406F-40C1-BB9D-DCDB14971B24}"/>
      </w:docPartPr>
      <w:docPartBody>
        <w:p w:rsidR="009D50E2" w:rsidRDefault="008D28B0" w:rsidP="008D28B0">
          <w:pPr>
            <w:pStyle w:val="7A6835CC937443F896D5BEC1ADCA1521"/>
          </w:pPr>
          <w:r w:rsidRPr="00653DB8">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alatino">
    <w:altName w:val="Palatino Linotype"/>
    <w:charset w:val="00"/>
    <w:family w:val="auto"/>
    <w:pitch w:val="variable"/>
  </w:font>
  <w:font w:name="Lucida Grande">
    <w:altName w:val="Arial"/>
    <w:charset w:val="00"/>
    <w:family w:val="auto"/>
    <w:pitch w:val="variable"/>
    <w:sig w:usb0="00000000" w:usb1="00000000" w:usb2="00000000" w:usb3="00000000" w:csb0="00000001" w:csb1="00000000"/>
  </w:font>
  <w:font w:name="Arial MŠori">
    <w:altName w:val="Arial"/>
    <w:panose1 w:val="00000000000000000000"/>
    <w:charset w:val="00"/>
    <w:family w:val="swiss"/>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8D28B0"/>
    <w:rsid w:val="000559BB"/>
    <w:rsid w:val="00105A2C"/>
    <w:rsid w:val="00291508"/>
    <w:rsid w:val="00466112"/>
    <w:rsid w:val="00625BA3"/>
    <w:rsid w:val="008D28B0"/>
    <w:rsid w:val="009D50E2"/>
    <w:rsid w:val="00B27C8A"/>
    <w:rsid w:val="00CB69D5"/>
    <w:rsid w:val="00DF0B68"/>
    <w:rsid w:val="00E12807"/>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NZ" w:eastAsia="en-NZ"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D50E2"/>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D28B0"/>
    <w:rPr>
      <w:color w:val="808080"/>
    </w:rPr>
  </w:style>
  <w:style w:type="paragraph" w:customStyle="1" w:styleId="E397681E1FAC48EC8AB02F9D51BD1907">
    <w:name w:val="E397681E1FAC48EC8AB02F9D51BD1907"/>
    <w:rsid w:val="008D28B0"/>
  </w:style>
  <w:style w:type="paragraph" w:customStyle="1" w:styleId="FB24F0CDAD374E358AC3B94FBF235E6F">
    <w:name w:val="FB24F0CDAD374E358AC3B94FBF235E6F"/>
    <w:rsid w:val="008D28B0"/>
  </w:style>
  <w:style w:type="paragraph" w:customStyle="1" w:styleId="7A6835CC937443F896D5BEC1ADCA1521">
    <w:name w:val="7A6835CC937443F896D5BEC1ADCA1521"/>
    <w:rsid w:val="008D28B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A83558B0CCB040A5645899FA458872" ma:contentTypeVersion="9" ma:contentTypeDescription="Create a new document." ma:contentTypeScope="" ma:versionID="2dfeb932cee4787d281dd5c58acfb941">
  <xsd:schema xmlns:xsd="http://www.w3.org/2001/XMLSchema" xmlns:xs="http://www.w3.org/2001/XMLSchema" xmlns:p="http://schemas.microsoft.com/office/2006/metadata/properties" xmlns:ns2="f37f3afa-dda7-4bd8-9f4a-089dec9fcbbe" xmlns:ns3="f49eace8-6afc-4619-a87f-23310ef75638" targetNamespace="http://schemas.microsoft.com/office/2006/metadata/properties" ma:root="true" ma:fieldsID="c8595fbc6695c5c3cb1188b6e8f14430" ns2:_="" ns3:_="">
    <xsd:import namespace="f37f3afa-dda7-4bd8-9f4a-089dec9fcbbe"/>
    <xsd:import namespace="f49eace8-6afc-4619-a87f-23310ef756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7f3afa-dda7-4bd8-9f4a-089dec9fcbb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49eace8-6afc-4619-a87f-23310ef756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f37f3afa-dda7-4bd8-9f4a-089dec9fcbbe">MoEd-979828997-2472</_dlc_DocId>
    <_dlc_DocIdUrl xmlns="f37f3afa-dda7-4bd8-9f4a-089dec9fcbbe">
      <Url>https://educationgovtnz.sharepoint.com/sites/GRPMoEEXTTP-OCHMigration-NCEATKIchanges/_layouts/15/DocIdRedir.aspx?ID=MoEd-979828997-2472</Url>
      <Description>MoEd-979828997-2472</Description>
    </_dlc_DocIdUrl>
  </documentManagement>
</p:properties>
</file>

<file path=customXml/itemProps1.xml><?xml version="1.0" encoding="utf-8"?>
<ds:datastoreItem xmlns:ds="http://schemas.openxmlformats.org/officeDocument/2006/customXml" ds:itemID="{6F3ADC6E-3DA7-4BB9-AC40-66BBC4BE5B17}"/>
</file>

<file path=customXml/itemProps2.xml><?xml version="1.0" encoding="utf-8"?>
<ds:datastoreItem xmlns:ds="http://schemas.openxmlformats.org/officeDocument/2006/customXml" ds:itemID="{68E8762E-959E-4737-B86C-A86E88658062}"/>
</file>

<file path=customXml/itemProps3.xml><?xml version="1.0" encoding="utf-8"?>
<ds:datastoreItem xmlns:ds="http://schemas.openxmlformats.org/officeDocument/2006/customXml" ds:itemID="{2B026F8B-76ED-472D-9B21-F6386963FDA6}"/>
</file>

<file path=customXml/itemProps4.xml><?xml version="1.0" encoding="utf-8"?>
<ds:datastoreItem xmlns:ds="http://schemas.openxmlformats.org/officeDocument/2006/customXml" ds:itemID="{04396B6A-35D4-4C22-91BB-E1D6F55D1911}"/>
</file>

<file path=docProps/app.xml><?xml version="1.0" encoding="utf-8"?>
<Properties xmlns="http://schemas.openxmlformats.org/officeDocument/2006/extended-properties" xmlns:vt="http://schemas.openxmlformats.org/officeDocument/2006/docPropsVTypes">
  <Template>Normal</Template>
  <TotalTime>0</TotalTime>
  <Pages>9</Pages>
  <Words>2825</Words>
  <Characters>15597</Characters>
  <Application>Microsoft Office Word</Application>
  <DocSecurity>0</DocSecurity>
  <Lines>129</Lines>
  <Paragraphs>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18386</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2025-09-30T03:45:00Z</dcterms:created>
  <dcterms:modified xsi:type="dcterms:W3CDTF">2025-09-30T03:46:00Z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7df75a51,55a93813,1114dfcd,3702ce19,29899f11,ec2da3a</vt:lpwstr>
  </property>
  <property fmtid="{D5CDD505-2E9C-101B-9397-08002B2CF9AE}" pid="3" name="ClassificationContentMarkingHeaderFontProps">
    <vt:lpwstr>#000000,10,Calibri</vt:lpwstr>
  </property>
  <property fmtid="{D5CDD505-2E9C-101B-9397-08002B2CF9AE}" pid="4" name="ClassificationContentMarkingHeaderText">
    <vt:lpwstr>[UNCLASSIFIED]</vt:lpwstr>
  </property>
  <property fmtid="{D5CDD505-2E9C-101B-9397-08002B2CF9AE}" pid="5" name="ClassificationContentMarkingFooterShapeIds">
    <vt:lpwstr>47a5d6cf,1fa96496,3b406869,2e8c5f8c,3b88bd23,6c2beadb</vt:lpwstr>
  </property>
  <property fmtid="{D5CDD505-2E9C-101B-9397-08002B2CF9AE}" pid="6" name="ClassificationContentMarkingFooterFontProps">
    <vt:lpwstr>#000000,10,Calibri</vt:lpwstr>
  </property>
  <property fmtid="{D5CDD505-2E9C-101B-9397-08002B2CF9AE}" pid="7" name="ClassificationContentMarkingFooterText">
    <vt:lpwstr>[UNCLASSIFIED]</vt:lpwstr>
  </property>
  <property fmtid="{D5CDD505-2E9C-101B-9397-08002B2CF9AE}" pid="8" name="MSIP_Label_4009eddf-846d-46a2-8a8f-ad982b694053_Enabled">
    <vt:lpwstr>true</vt:lpwstr>
  </property>
  <property fmtid="{D5CDD505-2E9C-101B-9397-08002B2CF9AE}" pid="9" name="MSIP_Label_4009eddf-846d-46a2-8a8f-ad982b694053_SetDate">
    <vt:lpwstr>2025-09-30T03:45:40Z</vt:lpwstr>
  </property>
  <property fmtid="{D5CDD505-2E9C-101B-9397-08002B2CF9AE}" pid="10" name="MSIP_Label_4009eddf-846d-46a2-8a8f-ad982b694053_Method">
    <vt:lpwstr>Privileged</vt:lpwstr>
  </property>
  <property fmtid="{D5CDD505-2E9C-101B-9397-08002B2CF9AE}" pid="11" name="MSIP_Label_4009eddf-846d-46a2-8a8f-ad982b694053_Name">
    <vt:lpwstr>UNCLASSIFIED</vt:lpwstr>
  </property>
  <property fmtid="{D5CDD505-2E9C-101B-9397-08002B2CF9AE}" pid="12" name="MSIP_Label_4009eddf-846d-46a2-8a8f-ad982b694053_SiteId">
    <vt:lpwstr>e6d2d4cc-b762-486e-8894-4f5f440d5f31</vt:lpwstr>
  </property>
  <property fmtid="{D5CDD505-2E9C-101B-9397-08002B2CF9AE}" pid="13" name="MSIP_Label_4009eddf-846d-46a2-8a8f-ad982b694053_ActionId">
    <vt:lpwstr>142e488d-6481-4ad0-bda8-25295161fb26</vt:lpwstr>
  </property>
  <property fmtid="{D5CDD505-2E9C-101B-9397-08002B2CF9AE}" pid="14" name="MSIP_Label_4009eddf-846d-46a2-8a8f-ad982b694053_ContentBits">
    <vt:lpwstr>3</vt:lpwstr>
  </property>
  <property fmtid="{D5CDD505-2E9C-101B-9397-08002B2CF9AE}" pid="15" name="MSIP_Label_4009eddf-846d-46a2-8a8f-ad982b694053_Tag">
    <vt:lpwstr>10, 0, 1, 1</vt:lpwstr>
  </property>
  <property fmtid="{D5CDD505-2E9C-101B-9397-08002B2CF9AE}" pid="16" name="MediaServiceImageTags">
    <vt:lpwstr/>
  </property>
  <property fmtid="{D5CDD505-2E9C-101B-9397-08002B2CF9AE}" pid="17" name="ContentTypeId">
    <vt:lpwstr>0x010100F0A83558B0CCB040A5645899FA458872</vt:lpwstr>
  </property>
  <property fmtid="{D5CDD505-2E9C-101B-9397-08002B2CF9AE}" pid="18" name="_dlc_DocIdItemGuid">
    <vt:lpwstr>c7683f42-e72c-4e8d-bfe2-6a2043b6b032</vt:lpwstr>
  </property>
  <property fmtid="{D5CDD505-2E9C-101B-9397-08002B2CF9AE}" pid="19" name="Order">
    <vt:r8>1231100</vt:r8>
  </property>
  <property fmtid="{D5CDD505-2E9C-101B-9397-08002B2CF9AE}" pid="20" name="xd_Signature">
    <vt:bool>false</vt:bool>
  </property>
  <property fmtid="{D5CDD505-2E9C-101B-9397-08002B2CF9AE}" pid="21" name="xd_ProgID">
    <vt:lpwstr/>
  </property>
  <property fmtid="{D5CDD505-2E9C-101B-9397-08002B2CF9AE}" pid="22" name="_SourceUrl">
    <vt:lpwstr/>
  </property>
  <property fmtid="{D5CDD505-2E9C-101B-9397-08002B2CF9AE}" pid="23" name="_SharedFileIndex">
    <vt:lpwstr/>
  </property>
  <property fmtid="{D5CDD505-2E9C-101B-9397-08002B2CF9AE}" pid="24" name="ComplianceAssetId">
    <vt:lpwstr/>
  </property>
  <property fmtid="{D5CDD505-2E9C-101B-9397-08002B2CF9AE}" pid="25" name="TemplateUrl">
    <vt:lpwstr/>
  </property>
  <property fmtid="{D5CDD505-2E9C-101B-9397-08002B2CF9AE}" pid="26" name="_ExtendedDescription">
    <vt:lpwstr/>
  </property>
  <property fmtid="{D5CDD505-2E9C-101B-9397-08002B2CF9AE}" pid="27" name="TriggerFlowInfo">
    <vt:lpwstr/>
  </property>
</Properties>
</file>